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82" r:id="rId2"/>
    <p:sldId id="383" r:id="rId3"/>
    <p:sldId id="384" r:id="rId4"/>
    <p:sldId id="275" r:id="rId5"/>
    <p:sldId id="263" r:id="rId6"/>
    <p:sldId id="276" r:id="rId7"/>
    <p:sldId id="265" r:id="rId8"/>
    <p:sldId id="277" r:id="rId9"/>
    <p:sldId id="278" r:id="rId10"/>
    <p:sldId id="258" r:id="rId11"/>
    <p:sldId id="259" r:id="rId12"/>
    <p:sldId id="279" r:id="rId13"/>
    <p:sldId id="260" r:id="rId14"/>
    <p:sldId id="261" r:id="rId15"/>
    <p:sldId id="280" r:id="rId16"/>
    <p:sldId id="354" r:id="rId17"/>
    <p:sldId id="356" r:id="rId18"/>
    <p:sldId id="363" r:id="rId19"/>
    <p:sldId id="371" r:id="rId20"/>
    <p:sldId id="357" r:id="rId21"/>
    <p:sldId id="372" r:id="rId22"/>
    <p:sldId id="358" r:id="rId23"/>
    <p:sldId id="359" r:id="rId24"/>
    <p:sldId id="373" r:id="rId25"/>
    <p:sldId id="365" r:id="rId26"/>
    <p:sldId id="364" r:id="rId27"/>
    <p:sldId id="362" r:id="rId28"/>
    <p:sldId id="361" r:id="rId29"/>
    <p:sldId id="281" r:id="rId30"/>
    <p:sldId id="352" r:id="rId31"/>
    <p:sldId id="367" r:id="rId32"/>
    <p:sldId id="297" r:id="rId33"/>
    <p:sldId id="299" r:id="rId34"/>
    <p:sldId id="300" r:id="rId35"/>
    <p:sldId id="301" r:id="rId36"/>
    <p:sldId id="303" r:id="rId37"/>
    <p:sldId id="291" r:id="rId38"/>
    <p:sldId id="293" r:id="rId39"/>
    <p:sldId id="295" r:id="rId40"/>
    <p:sldId id="368" r:id="rId41"/>
    <p:sldId id="341" r:id="rId42"/>
    <p:sldId id="343" r:id="rId43"/>
    <p:sldId id="344" r:id="rId44"/>
    <p:sldId id="345" r:id="rId45"/>
    <p:sldId id="296" r:id="rId46"/>
    <p:sldId id="307" r:id="rId47"/>
    <p:sldId id="322" r:id="rId48"/>
    <p:sldId id="369" r:id="rId49"/>
    <p:sldId id="370" r:id="rId50"/>
    <p:sldId id="308" r:id="rId51"/>
    <p:sldId id="267" r:id="rId52"/>
    <p:sldId id="268" r:id="rId53"/>
    <p:sldId id="269" r:id="rId54"/>
    <p:sldId id="270" r:id="rId55"/>
    <p:sldId id="321" r:id="rId56"/>
    <p:sldId id="271" r:id="rId57"/>
    <p:sldId id="272" r:id="rId58"/>
    <p:sldId id="273" r:id="rId59"/>
    <p:sldId id="274" r:id="rId60"/>
    <p:sldId id="262" r:id="rId61"/>
    <p:sldId id="310" r:id="rId62"/>
    <p:sldId id="311" r:id="rId63"/>
    <p:sldId id="328" r:id="rId64"/>
    <p:sldId id="316" r:id="rId65"/>
    <p:sldId id="319" r:id="rId66"/>
    <p:sldId id="323" r:id="rId67"/>
    <p:sldId id="324" r:id="rId68"/>
    <p:sldId id="312" r:id="rId69"/>
    <p:sldId id="337" r:id="rId70"/>
    <p:sldId id="314" r:id="rId71"/>
    <p:sldId id="315" r:id="rId72"/>
    <p:sldId id="325" r:id="rId73"/>
    <p:sldId id="329" r:id="rId74"/>
    <p:sldId id="331" r:id="rId75"/>
    <p:sldId id="327" r:id="rId76"/>
    <p:sldId id="333" r:id="rId77"/>
    <p:sldId id="334" r:id="rId78"/>
    <p:sldId id="335" r:id="rId79"/>
    <p:sldId id="332" r:id="rId80"/>
    <p:sldId id="340" r:id="rId81"/>
    <p:sldId id="387" r:id="rId82"/>
    <p:sldId id="385" r:id="rId83"/>
    <p:sldId id="386" r:id="rId84"/>
    <p:sldId id="38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A086F-1B4A-402B-B3C5-59A62463698B}" type="datetimeFigureOut">
              <a:rPr lang="en-US" smtClean="0"/>
              <a:pPr/>
              <a:t>3/3/2023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AF507-0785-4B89-AF9D-9E214EB51FB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B61FFB5-5CFD-4BAA-84B3-71E63B4144A0}" type="slidenum">
              <a:rPr lang="ar-SA"/>
              <a:pPr/>
              <a:t>33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DDC1AB0-AB40-41D6-AA97-66A408F301D3}" type="slidenum">
              <a:rPr lang="ar-SA"/>
              <a:pPr/>
              <a:t>34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FA0DDE9-74EA-4EF5-8383-6F93FA852B1C}" type="slidenum">
              <a:rPr lang="ar-SA"/>
              <a:pPr/>
              <a:t>35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A362CDB-4006-475B-9D93-1333FD68DC13}" type="slidenum">
              <a:rPr lang="ar-SA"/>
              <a:pPr/>
              <a:t>36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E273AF3-4D89-439C-8041-A99C4A27E78B}" type="slidenum">
              <a:rPr lang="en-US" smtClean="0"/>
              <a:pPr/>
              <a:t>51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5C76C5D-6D5E-4F4F-A48E-E66676ED500E}" type="slidenum">
              <a:rPr lang="en-US" smtClean="0"/>
              <a:pPr/>
              <a:t>53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B9A3912-55D6-4F4E-9B35-CCD53AC5AC7F}" type="slidenum">
              <a:rPr lang="ar-SA"/>
              <a:pPr/>
              <a:t>55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ACE0DE9-2FA8-4DD7-9577-A7A9377C1426}" type="slidenum">
              <a:rPr lang="en-US" smtClean="0"/>
              <a:pPr/>
              <a:t>56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56B9BB5-DC73-4851-89E3-5A3F464559D5}" type="slidenum">
              <a:rPr lang="en-US" smtClean="0"/>
              <a:pPr/>
              <a:t>58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5BC2793-AD28-45CC-BC57-467FF755C524}"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BC2793-AD28-45CC-BC57-467FF755C524}"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BC2793-AD28-45CC-BC57-467FF755C524}"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BC2793-AD28-45CC-BC57-467FF755C524}"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C2793-AD28-45CC-BC57-467FF755C524}" type="datetimeFigureOut">
              <a:rPr lang="en-US" smtClean="0"/>
              <a:pPr/>
              <a:t>3/3/2023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5BC2793-AD28-45CC-BC57-467FF755C524}" type="datetimeFigureOut">
              <a:rPr lang="en-US" smtClean="0"/>
              <a:pPr/>
              <a:t>3/3/2023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5BC2793-AD28-45CC-BC57-467FF755C524}" type="datetimeFigureOut">
              <a:rPr lang="en-US" smtClean="0"/>
              <a:pPr/>
              <a:t>3/3/2023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5BC2793-AD28-45CC-BC57-467FF755C524}" type="datetimeFigureOut">
              <a:rPr lang="en-US" smtClean="0"/>
              <a:pPr/>
              <a:t>3/3/2023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C2793-AD28-45CC-BC57-467FF755C524}" type="datetimeFigureOut">
              <a:rPr lang="en-US" smtClean="0"/>
              <a:pPr/>
              <a:t>3/3/2023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C2793-AD28-45CC-BC57-467FF755C524}" type="datetimeFigureOut">
              <a:rPr lang="en-US" smtClean="0"/>
              <a:pPr/>
              <a:t>3/3/2023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C2793-AD28-45CC-BC57-467FF755C524}" type="datetimeFigureOut">
              <a:rPr lang="en-US" smtClean="0"/>
              <a:pPr/>
              <a:t>3/3/2023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D0B619-2909-447A-97A4-D1DCB438329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C2793-AD28-45CC-BC57-467FF755C524}" type="datetimeFigureOut">
              <a:rPr lang="en-US" smtClean="0"/>
              <a:pPr/>
              <a:t>3/3/2023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0B619-2909-447A-97A4-D1DCB438329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extBox 3"/>
          <p:cNvSpPr txBox="1"/>
          <p:nvPr/>
        </p:nvSpPr>
        <p:spPr>
          <a:xfrm>
            <a:off x="2154727" y="381001"/>
            <a:ext cx="7489371"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5" name="TextBox 4"/>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ORAL PATHOLOGY  </a:t>
            </a:r>
            <a:endParaRPr lang="en-US" sz="2800" dirty="0">
              <a:latin typeface="Book Antiqua" panose="02040602050305030304" pitchFamily="18" charset="0"/>
            </a:endParaRPr>
          </a:p>
        </p:txBody>
      </p:sp>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l="15781" r="15781"/>
          <a:stretch/>
        </p:blipFill>
        <p:spPr>
          <a:xfrm>
            <a:off x="0" y="0"/>
            <a:ext cx="1928794" cy="2114550"/>
          </a:xfrm>
          <a:prstGeom prst="rect">
            <a:avLst/>
          </a:prstGeom>
        </p:spPr>
      </p:pic>
      <p:sp>
        <p:nvSpPr>
          <p:cNvPr id="7" name="Title 1"/>
          <p:cNvSpPr txBox="1">
            <a:spLocks/>
          </p:cNvSpPr>
          <p:nvPr/>
        </p:nvSpPr>
        <p:spPr>
          <a:xfrm>
            <a:off x="428596" y="2071678"/>
            <a:ext cx="8229600" cy="1143000"/>
          </a:xfrm>
          <a:prstGeom prst="rect">
            <a:avLst/>
          </a:prstGeom>
          <a:solidFill>
            <a:schemeClr val="accent2"/>
          </a:solidFill>
        </p:spPr>
        <p:txBody>
          <a:bodyPr vert="horz" lIns="91440" tIns="45720" rIns="91440" bIns="45720" rtlCol="0" anchor="ctr">
            <a:normAutofit/>
          </a:bodyPr>
          <a:lstStyle/>
          <a:p>
            <a:pPr lvl="0" algn="ctr">
              <a:spcBef>
                <a:spcPct val="0"/>
              </a:spcBef>
            </a:pPr>
            <a:r>
              <a:rPr lang="en-US" sz="5400" dirty="0" smtClean="0">
                <a:solidFill>
                  <a:schemeClr val="bg1"/>
                </a:solidFill>
              </a:rPr>
              <a:t>Normal Anatomy of Tooth</a:t>
            </a:r>
            <a:endParaRPr kumimoji="0" lang="en-IN" sz="5400" b="1" i="0" u="none" strike="noStrike" kern="1200" cap="none" spc="0" normalizeH="0" baseline="0" noProof="0" dirty="0">
              <a:ln>
                <a:noFill/>
              </a:ln>
              <a:solidFill>
                <a:schemeClr val="bg1"/>
              </a:solidFill>
              <a:effectLst/>
              <a:uLnTx/>
              <a:uFillTx/>
              <a:latin typeface="+mj-lt"/>
              <a:ea typeface="+mj-ea"/>
              <a:cs typeface="+mj-cs"/>
            </a:endParaRPr>
          </a:p>
        </p:txBody>
      </p:sp>
      <p:pic>
        <p:nvPicPr>
          <p:cNvPr id="9" name="Picture 2" descr="I:\2.jpgf261714c-74e1-4507-a705-30ef9b5e6d3bLarger.jpg"/>
          <p:cNvPicPr>
            <a:picLocks noChangeAspect="1" noChangeArrowheads="1"/>
          </p:cNvPicPr>
          <p:nvPr/>
        </p:nvPicPr>
        <p:blipFill>
          <a:blip r:embed="rId3"/>
          <a:srcRect/>
          <a:stretch>
            <a:fillRect/>
          </a:stretch>
        </p:blipFill>
        <p:spPr bwMode="auto">
          <a:xfrm>
            <a:off x="5429256" y="3214686"/>
            <a:ext cx="3309934" cy="24824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I:\tooth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Oval 4"/>
          <p:cNvSpPr/>
          <p:nvPr/>
        </p:nvSpPr>
        <p:spPr>
          <a:xfrm>
            <a:off x="3143240" y="2357430"/>
            <a:ext cx="571504" cy="6429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rot="1943619">
            <a:off x="4158491" y="2254368"/>
            <a:ext cx="571504" cy="6429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t>Dentitions in humans </a:t>
            </a:r>
            <a:endParaRPr lang="en-IN" b="1" dirty="0"/>
          </a:p>
        </p:txBody>
      </p:sp>
      <p:sp>
        <p:nvSpPr>
          <p:cNvPr id="3" name="Content Placeholder 2"/>
          <p:cNvSpPr>
            <a:spLocks noGrp="1"/>
          </p:cNvSpPr>
          <p:nvPr>
            <p:ph idx="1"/>
          </p:nvPr>
        </p:nvSpPr>
        <p:spPr/>
        <p:txBody>
          <a:bodyPr/>
          <a:lstStyle/>
          <a:p>
            <a:r>
              <a:rPr lang="en-US" dirty="0" smtClean="0"/>
              <a:t>2 sets of teeth</a:t>
            </a:r>
          </a:p>
          <a:p>
            <a:r>
              <a:rPr lang="en-US" dirty="0" smtClean="0"/>
              <a:t>Condition called as </a:t>
            </a:r>
            <a:r>
              <a:rPr lang="en-US" b="1" dirty="0" err="1" smtClean="0"/>
              <a:t>diphyodonty</a:t>
            </a:r>
            <a:endParaRPr lang="en-US" b="1" dirty="0" smtClean="0"/>
          </a:p>
          <a:p>
            <a:endParaRPr lang="en-US" dirty="0"/>
          </a:p>
          <a:p>
            <a:endParaRPr lang="en-US" dirty="0" smtClean="0"/>
          </a:p>
          <a:p>
            <a:r>
              <a:rPr lang="en-US" b="1" dirty="0" smtClean="0"/>
              <a:t>Primary</a:t>
            </a:r>
            <a:r>
              <a:rPr lang="en-US" dirty="0" smtClean="0"/>
              <a:t> 	      (or)    </a:t>
            </a:r>
            <a:r>
              <a:rPr lang="en-US" b="1" dirty="0" smtClean="0"/>
              <a:t>Deciduous</a:t>
            </a:r>
            <a:r>
              <a:rPr lang="en-US" dirty="0" smtClean="0"/>
              <a:t> dentition</a:t>
            </a:r>
          </a:p>
          <a:p>
            <a:r>
              <a:rPr lang="en-US" b="1" dirty="0" smtClean="0"/>
              <a:t>Secondary</a:t>
            </a:r>
            <a:r>
              <a:rPr lang="en-US" dirty="0" smtClean="0"/>
              <a:t>   (or)    </a:t>
            </a:r>
            <a:r>
              <a:rPr lang="en-US" b="1" dirty="0" smtClean="0"/>
              <a:t>Permanent</a:t>
            </a:r>
            <a:r>
              <a:rPr lang="en-US" dirty="0" smtClean="0"/>
              <a:t> dentition</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
            </a:r>
            <a:br>
              <a:rPr lang="en-US" dirty="0" smtClean="0"/>
            </a:br>
            <a:r>
              <a:rPr lang="en-US" dirty="0" smtClean="0"/>
              <a:t>Primary (or) Deciduous dentition</a:t>
            </a:r>
            <a:br>
              <a:rPr lang="en-US" dirty="0" smtClean="0"/>
            </a:br>
            <a:endParaRPr lang="en-IN" dirty="0"/>
          </a:p>
        </p:txBody>
      </p:sp>
      <p:sp>
        <p:nvSpPr>
          <p:cNvPr id="3" name="Content Placeholder 2"/>
          <p:cNvSpPr>
            <a:spLocks noGrp="1"/>
          </p:cNvSpPr>
          <p:nvPr>
            <p:ph idx="1"/>
          </p:nvPr>
        </p:nvSpPr>
        <p:spPr/>
        <p:txBody>
          <a:bodyPr/>
          <a:lstStyle/>
          <a:p>
            <a:r>
              <a:rPr lang="en-US" b="1" dirty="0" smtClean="0"/>
              <a:t>Primary</a:t>
            </a:r>
            <a:r>
              <a:rPr lang="en-US" dirty="0" smtClean="0"/>
              <a:t> = they are first set of teeth to appear</a:t>
            </a:r>
          </a:p>
          <a:p>
            <a:r>
              <a:rPr lang="en-US" b="1" dirty="0" smtClean="0"/>
              <a:t>Deciduous</a:t>
            </a:r>
            <a:r>
              <a:rPr lang="en-US" dirty="0" smtClean="0"/>
              <a:t> = they shed/fall off naturally</a:t>
            </a:r>
          </a:p>
          <a:p>
            <a:endParaRPr lang="en-US" dirty="0"/>
          </a:p>
          <a:p>
            <a:r>
              <a:rPr lang="en-US" dirty="0" smtClean="0"/>
              <a:t>Other names – Milk teeth / Baby teeth</a:t>
            </a:r>
          </a:p>
          <a:p>
            <a:endParaRPr lang="en-US" dirty="0" smtClean="0"/>
          </a:p>
          <a:p>
            <a:r>
              <a:rPr lang="en-US" dirty="0" smtClean="0"/>
              <a:t>They emerge into oral cavity at 6 months</a:t>
            </a:r>
            <a:endParaRPr lang="en-US" dirty="0"/>
          </a:p>
          <a:p>
            <a:r>
              <a:rPr lang="en-US" dirty="0"/>
              <a:t>C</a:t>
            </a:r>
            <a:r>
              <a:rPr lang="en-US" dirty="0" smtClean="0"/>
              <a:t>onsists of total 20 teeth ( 10 in each jaw)</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I:\Untitled_thumb3.jpg"/>
          <p:cNvPicPr>
            <a:picLocks noChangeAspect="1" noChangeArrowheads="1"/>
          </p:cNvPicPr>
          <p:nvPr/>
        </p:nvPicPr>
        <p:blipFill>
          <a:blip r:embed="rId2"/>
          <a:srcRect l="5444" r="5117" b="1631"/>
          <a:stretch>
            <a:fillRect/>
          </a:stretch>
        </p:blipFill>
        <p:spPr bwMode="auto">
          <a:xfrm>
            <a:off x="0" y="1"/>
            <a:ext cx="9144000" cy="6858000"/>
          </a:xfrm>
          <a:prstGeom prst="rect">
            <a:avLst/>
          </a:prstGeom>
          <a:noFill/>
        </p:spPr>
      </p:pic>
      <p:sp>
        <p:nvSpPr>
          <p:cNvPr id="5" name="TextBox 4"/>
          <p:cNvSpPr txBox="1"/>
          <p:nvPr/>
        </p:nvSpPr>
        <p:spPr>
          <a:xfrm>
            <a:off x="1714480" y="5572140"/>
            <a:ext cx="4542397" cy="369332"/>
          </a:xfrm>
          <a:prstGeom prst="rect">
            <a:avLst/>
          </a:prstGeom>
          <a:noFill/>
        </p:spPr>
        <p:txBody>
          <a:bodyPr wrap="none" rtlCol="0">
            <a:spAutoFit/>
          </a:bodyPr>
          <a:lstStyle/>
          <a:p>
            <a:r>
              <a:rPr lang="en-US" b="1" dirty="0" smtClean="0"/>
              <a:t>NO  PREMOLARS  IN  DECIDUOUS  DENTITION</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
            </a:r>
            <a:br>
              <a:rPr lang="en-US" dirty="0" smtClean="0"/>
            </a:br>
            <a:r>
              <a:rPr lang="en-US" dirty="0" smtClean="0"/>
              <a:t>Secondary (or) Permanent dentition</a:t>
            </a:r>
            <a:r>
              <a:rPr lang="en-IN" dirty="0" smtClean="0"/>
              <a:t/>
            </a:r>
            <a:br>
              <a:rPr lang="en-IN" dirty="0" smtClean="0"/>
            </a:br>
            <a:endParaRPr lang="en-IN" dirty="0"/>
          </a:p>
        </p:txBody>
      </p:sp>
      <p:sp>
        <p:nvSpPr>
          <p:cNvPr id="3" name="Content Placeholder 2"/>
          <p:cNvSpPr>
            <a:spLocks noGrp="1"/>
          </p:cNvSpPr>
          <p:nvPr>
            <p:ph idx="1"/>
          </p:nvPr>
        </p:nvSpPr>
        <p:spPr>
          <a:xfrm>
            <a:off x="457200" y="1689119"/>
            <a:ext cx="8229600" cy="4525963"/>
          </a:xfrm>
        </p:spPr>
        <p:txBody>
          <a:bodyPr>
            <a:normAutofit fontScale="92500" lnSpcReduction="10000"/>
          </a:bodyPr>
          <a:lstStyle/>
          <a:p>
            <a:r>
              <a:rPr lang="en-US" b="1" dirty="0" smtClean="0"/>
              <a:t>Secondary</a:t>
            </a:r>
            <a:r>
              <a:rPr lang="en-US" dirty="0" smtClean="0"/>
              <a:t> = they replace the primary teeth</a:t>
            </a:r>
          </a:p>
          <a:p>
            <a:r>
              <a:rPr lang="en-US" b="1" dirty="0" smtClean="0"/>
              <a:t>Permanent</a:t>
            </a:r>
            <a:r>
              <a:rPr lang="en-US" dirty="0" smtClean="0"/>
              <a:t> = they don’t shed / fall off as in case of primary dentition</a:t>
            </a:r>
          </a:p>
          <a:p>
            <a:endParaRPr lang="en-US" dirty="0" smtClean="0"/>
          </a:p>
          <a:p>
            <a:r>
              <a:rPr lang="en-US" dirty="0" smtClean="0"/>
              <a:t>Also called </a:t>
            </a:r>
            <a:r>
              <a:rPr lang="en-US" dirty="0" err="1" smtClean="0"/>
              <a:t>succedaneous</a:t>
            </a:r>
            <a:r>
              <a:rPr lang="en-US" dirty="0" smtClean="0"/>
              <a:t> teeth – since they succeed the primary teeth.</a:t>
            </a:r>
          </a:p>
          <a:p>
            <a:endParaRPr lang="en-US" dirty="0" smtClean="0"/>
          </a:p>
          <a:p>
            <a:r>
              <a:rPr lang="en-US" dirty="0" smtClean="0"/>
              <a:t>They emerge into oral cavity at 6 years</a:t>
            </a:r>
            <a:endParaRPr lang="en-US" dirty="0"/>
          </a:p>
          <a:p>
            <a:r>
              <a:rPr lang="en-US" dirty="0" smtClean="0"/>
              <a:t>They are 32 in number (16 in each jaw)</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I:\development-of-permanent-teeth.jpg"/>
          <p:cNvPicPr>
            <a:picLocks noChangeAspect="1" noChangeArrowheads="1"/>
          </p:cNvPicPr>
          <p:nvPr/>
        </p:nvPicPr>
        <p:blipFill>
          <a:blip r:embed="rId2"/>
          <a:srcRect/>
          <a:stretch>
            <a:fillRect/>
          </a:stretch>
        </p:blipFill>
        <p:spPr bwMode="auto">
          <a:xfrm>
            <a:off x="571472" y="228577"/>
            <a:ext cx="8143932" cy="6515145"/>
          </a:xfrm>
          <a:prstGeom prst="rect">
            <a:avLst/>
          </a:prstGeom>
          <a:noFill/>
        </p:spPr>
      </p:pic>
      <p:sp>
        <p:nvSpPr>
          <p:cNvPr id="5" name="Rectangle 4"/>
          <p:cNvSpPr/>
          <p:nvPr/>
        </p:nvSpPr>
        <p:spPr>
          <a:xfrm>
            <a:off x="6858016" y="6357958"/>
            <a:ext cx="1785950"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t>Classes of teeth</a:t>
            </a:r>
            <a:endParaRPr lang="en-IN" b="1" dirty="0"/>
          </a:p>
        </p:txBody>
      </p:sp>
      <p:sp>
        <p:nvSpPr>
          <p:cNvPr id="3" name="Content Placeholder 2"/>
          <p:cNvSpPr>
            <a:spLocks noGrp="1"/>
          </p:cNvSpPr>
          <p:nvPr>
            <p:ph idx="1"/>
          </p:nvPr>
        </p:nvSpPr>
        <p:spPr/>
        <p:txBody>
          <a:bodyPr/>
          <a:lstStyle/>
          <a:p>
            <a:pPr>
              <a:buNone/>
            </a:pPr>
            <a:r>
              <a:rPr lang="en-US" dirty="0" smtClean="0"/>
              <a:t>	Depending on form &amp; function, there are 4 classes of teeth :-</a:t>
            </a:r>
          </a:p>
          <a:p>
            <a:r>
              <a:rPr lang="en-US" b="1" dirty="0" smtClean="0"/>
              <a:t>Incisors</a:t>
            </a:r>
          </a:p>
          <a:p>
            <a:r>
              <a:rPr lang="en-US" b="1" dirty="0" smtClean="0"/>
              <a:t>Canines</a:t>
            </a:r>
          </a:p>
          <a:p>
            <a:r>
              <a:rPr lang="en-US" b="1" dirty="0" smtClean="0"/>
              <a:t>Premolars</a:t>
            </a:r>
          </a:p>
          <a:p>
            <a:r>
              <a:rPr lang="en-US" b="1" dirty="0" smtClean="0"/>
              <a:t>Molars</a:t>
            </a:r>
            <a:endParaRPr lang="en-IN" b="1" dirty="0"/>
          </a:p>
        </p:txBody>
      </p:sp>
      <p:sp>
        <p:nvSpPr>
          <p:cNvPr id="4" name="TextBox 3"/>
          <p:cNvSpPr txBox="1"/>
          <p:nvPr/>
        </p:nvSpPr>
        <p:spPr>
          <a:xfrm>
            <a:off x="357158" y="5715016"/>
            <a:ext cx="8572560" cy="830997"/>
          </a:xfrm>
          <a:prstGeom prst="rect">
            <a:avLst/>
          </a:prstGeom>
          <a:solidFill>
            <a:schemeClr val="accent2"/>
          </a:solidFill>
        </p:spPr>
        <p:txBody>
          <a:bodyPr wrap="square" rtlCol="0">
            <a:spAutoFit/>
          </a:bodyPr>
          <a:lstStyle/>
          <a:p>
            <a:r>
              <a:rPr lang="en-US" sz="2400" b="1" dirty="0" smtClean="0"/>
              <a:t>Note :- Premolars are found only in permanent dentition. There are no premolars in primary dentition.</a:t>
            </a:r>
            <a:endParaRPr lang="en-IN"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229600" cy="4525963"/>
          </a:xfrm>
        </p:spPr>
        <p:txBody>
          <a:bodyPr/>
          <a:lstStyle/>
          <a:p>
            <a:r>
              <a:rPr lang="en-US" b="1" dirty="0" smtClean="0"/>
              <a:t>Incisors</a:t>
            </a:r>
            <a:r>
              <a:rPr lang="en-US" dirty="0" smtClean="0"/>
              <a:t> :- function is to incise. They are the “cutting teeth”</a:t>
            </a:r>
          </a:p>
          <a:p>
            <a:r>
              <a:rPr lang="en-US" dirty="0" smtClean="0"/>
              <a:t>Sharp </a:t>
            </a:r>
            <a:r>
              <a:rPr lang="en-US" dirty="0" err="1" smtClean="0"/>
              <a:t>incisal</a:t>
            </a:r>
            <a:r>
              <a:rPr lang="en-US" dirty="0" smtClean="0"/>
              <a:t> edge</a:t>
            </a:r>
          </a:p>
          <a:p>
            <a:r>
              <a:rPr lang="en-US" dirty="0" smtClean="0"/>
              <a:t>2 types : Central &amp; Lateral</a:t>
            </a:r>
          </a:p>
          <a:p>
            <a:endParaRPr lang="en-IN" dirty="0"/>
          </a:p>
        </p:txBody>
      </p:sp>
      <p:pic>
        <p:nvPicPr>
          <p:cNvPr id="7" name="Picture 2" descr="E:\Users\Dr.Shudhanshu Dixit\Desktop\gummy%20smile%202.jpg"/>
          <p:cNvPicPr>
            <a:picLocks noChangeAspect="1" noChangeArrowheads="1"/>
          </p:cNvPicPr>
          <p:nvPr/>
        </p:nvPicPr>
        <p:blipFill>
          <a:blip r:embed="rId2"/>
          <a:srcRect/>
          <a:stretch>
            <a:fillRect/>
          </a:stretch>
        </p:blipFill>
        <p:spPr bwMode="auto">
          <a:xfrm>
            <a:off x="928662" y="2695889"/>
            <a:ext cx="6500858" cy="3681209"/>
          </a:xfrm>
          <a:prstGeom prst="rect">
            <a:avLst/>
          </a:prstGeom>
          <a:noFill/>
        </p:spPr>
      </p:pic>
      <p:cxnSp>
        <p:nvCxnSpPr>
          <p:cNvPr id="9" name="Straight Arrow Connector 8"/>
          <p:cNvCxnSpPr/>
          <p:nvPr/>
        </p:nvCxnSpPr>
        <p:spPr>
          <a:xfrm rot="16200000" flipH="1">
            <a:off x="2357422" y="2928934"/>
            <a:ext cx="2143140"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928926" y="2357430"/>
            <a:ext cx="2071702" cy="20002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5400000">
            <a:off x="2536017" y="2893215"/>
            <a:ext cx="2286016" cy="12144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rot="16200000" flipH="1">
            <a:off x="4071934" y="2571745"/>
            <a:ext cx="2071702" cy="16430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023"/>
          <p:cNvPicPr>
            <a:picLocks noChangeAspect="1" noChangeArrowheads="1"/>
          </p:cNvPicPr>
          <p:nvPr/>
        </p:nvPicPr>
        <p:blipFill>
          <a:blip r:embed="rId2"/>
          <a:srcRect l="6202" t="6186" r="60465" b="20618"/>
          <a:stretch>
            <a:fillRect/>
          </a:stretch>
        </p:blipFill>
        <p:spPr bwMode="auto">
          <a:xfrm>
            <a:off x="714348" y="714356"/>
            <a:ext cx="3071834" cy="5072098"/>
          </a:xfrm>
          <a:prstGeom prst="rect">
            <a:avLst/>
          </a:prstGeom>
          <a:noFill/>
          <a:ln w="9525">
            <a:noFill/>
            <a:miter lim="800000"/>
            <a:headEnd/>
            <a:tailEnd/>
          </a:ln>
        </p:spPr>
      </p:pic>
      <p:pic>
        <p:nvPicPr>
          <p:cNvPr id="5" name="Picture 2" descr="img023"/>
          <p:cNvPicPr>
            <a:picLocks noChangeAspect="1" noChangeArrowheads="1"/>
          </p:cNvPicPr>
          <p:nvPr/>
        </p:nvPicPr>
        <p:blipFill>
          <a:blip r:embed="rId2"/>
          <a:srcRect l="46512" t="50516" r="8527" b="13402"/>
          <a:stretch>
            <a:fillRect/>
          </a:stretch>
        </p:blipFill>
        <p:spPr bwMode="auto">
          <a:xfrm>
            <a:off x="4214810" y="3429000"/>
            <a:ext cx="4143404" cy="2500330"/>
          </a:xfrm>
          <a:prstGeom prst="rect">
            <a:avLst/>
          </a:prstGeom>
          <a:noFill/>
          <a:ln w="9525">
            <a:noFill/>
            <a:miter lim="800000"/>
            <a:headEnd/>
            <a:tailEnd/>
          </a:ln>
        </p:spPr>
      </p:pic>
      <p:cxnSp>
        <p:nvCxnSpPr>
          <p:cNvPr id="6" name="Straight Arrow Connector 5"/>
          <p:cNvCxnSpPr/>
          <p:nvPr/>
        </p:nvCxnSpPr>
        <p:spPr>
          <a:xfrm rot="5400000">
            <a:off x="715142" y="2855908"/>
            <a:ext cx="428628" cy="1588"/>
          </a:xfrm>
          <a:prstGeom prst="straightConnector1">
            <a:avLst/>
          </a:prstGeom>
          <a:ln w="28575">
            <a:headEnd type="arrow"/>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1072332" y="3427412"/>
            <a:ext cx="428628"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71934" y="1000108"/>
            <a:ext cx="4924105" cy="1323439"/>
          </a:xfrm>
          <a:prstGeom prst="rect">
            <a:avLst/>
          </a:prstGeom>
          <a:noFill/>
        </p:spPr>
        <p:txBody>
          <a:bodyPr wrap="none" rtlCol="0">
            <a:spAutoFit/>
          </a:bodyPr>
          <a:lstStyle/>
          <a:p>
            <a:r>
              <a:rPr lang="en-US" sz="2000" b="1" dirty="0" smtClean="0"/>
              <a:t>Vertical &amp; Horizontal Overlapping</a:t>
            </a:r>
          </a:p>
          <a:p>
            <a:endParaRPr lang="en-US" sz="2000" dirty="0" smtClean="0"/>
          </a:p>
          <a:p>
            <a:r>
              <a:rPr lang="en-US" sz="2000" dirty="0" smtClean="0"/>
              <a:t>Maxillary incisors overlap </a:t>
            </a:r>
            <a:r>
              <a:rPr lang="en-US" sz="2000" dirty="0" err="1" smtClean="0"/>
              <a:t>mandibular</a:t>
            </a:r>
            <a:r>
              <a:rPr lang="en-US" sz="2000" dirty="0" smtClean="0"/>
              <a:t> incisors</a:t>
            </a:r>
          </a:p>
          <a:p>
            <a:r>
              <a:rPr lang="en-US" sz="2000" b="1" dirty="0" smtClean="0"/>
              <a:t>Scissor action </a:t>
            </a:r>
            <a:r>
              <a:rPr lang="en-US" sz="2000" dirty="0" smtClean="0"/>
              <a:t>– helps in </a:t>
            </a:r>
            <a:r>
              <a:rPr lang="en-US" sz="2000" b="1" dirty="0" smtClean="0"/>
              <a:t>Cutting </a:t>
            </a:r>
            <a:r>
              <a:rPr lang="en-US" sz="2000" dirty="0" smtClean="0"/>
              <a:t>the food</a:t>
            </a:r>
            <a:endParaRPr lang="en-I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US" sz="4400" b="1" smtClean="0">
                <a:latin typeface="Times New Roman" pitchFamily="18" charset="0"/>
                <a:cs typeface="Times New Roman" pitchFamily="18" charset="0"/>
              </a:rPr>
              <a:t>Function :</a:t>
            </a:r>
            <a:endParaRPr lang="en-IN" smtClean="0"/>
          </a:p>
        </p:txBody>
      </p:sp>
      <p:sp>
        <p:nvSpPr>
          <p:cNvPr id="8195" name="Content Placeholder 5"/>
          <p:cNvSpPr>
            <a:spLocks noGrp="1"/>
          </p:cNvSpPr>
          <p:nvPr>
            <p:ph idx="1"/>
          </p:nvPr>
        </p:nvSpPr>
        <p:spPr>
          <a:xfrm>
            <a:off x="457200" y="1336675"/>
            <a:ext cx="8686800" cy="4530725"/>
          </a:xfrm>
        </p:spPr>
        <p:txBody>
          <a:bodyPr/>
          <a:lstStyle/>
          <a:p>
            <a:pPr algn="l">
              <a:buFont typeface="Wingdings" pitchFamily="2" charset="2"/>
              <a:buNone/>
            </a:pPr>
            <a:endParaRPr lang="en-US" sz="2800" smtClean="0">
              <a:latin typeface="Times New Roman" pitchFamily="18" charset="0"/>
              <a:cs typeface="Times New Roman" pitchFamily="18" charset="0"/>
            </a:endParaRPr>
          </a:p>
          <a:p>
            <a:pPr algn="l">
              <a:buFont typeface="Wingdings" pitchFamily="2" charset="2"/>
              <a:buNone/>
            </a:pPr>
            <a:r>
              <a:rPr lang="en-US" sz="2800" smtClean="0">
                <a:latin typeface="Times New Roman" pitchFamily="18" charset="0"/>
                <a:cs typeface="Times New Roman" pitchFamily="18" charset="0"/>
              </a:rPr>
              <a:t>- The incisors are </a:t>
            </a:r>
            <a:r>
              <a:rPr lang="en-US" sz="2800" b="1" smtClean="0">
                <a:latin typeface="Times New Roman" pitchFamily="18" charset="0"/>
                <a:cs typeface="Times New Roman" pitchFamily="18" charset="0"/>
              </a:rPr>
              <a:t>shearing</a:t>
            </a:r>
            <a:r>
              <a:rPr lang="en-US" sz="2800" smtClean="0">
                <a:latin typeface="Times New Roman" pitchFamily="18" charset="0"/>
                <a:cs typeface="Times New Roman" pitchFamily="18" charset="0"/>
              </a:rPr>
              <a:t> or </a:t>
            </a:r>
            <a:r>
              <a:rPr lang="en-US" sz="2800" b="1" smtClean="0">
                <a:latin typeface="Times New Roman" pitchFamily="18" charset="0"/>
                <a:cs typeface="Times New Roman" pitchFamily="18" charset="0"/>
              </a:rPr>
              <a:t>cutting</a:t>
            </a:r>
            <a:r>
              <a:rPr lang="en-US" sz="2800" smtClean="0">
                <a:latin typeface="Times New Roman" pitchFamily="18" charset="0"/>
                <a:cs typeface="Times New Roman" pitchFamily="18" charset="0"/>
              </a:rPr>
              <a:t> teeth.</a:t>
            </a:r>
          </a:p>
          <a:p>
            <a:pPr algn="l">
              <a:buFont typeface="Wingdings" pitchFamily="2" charset="2"/>
              <a:buNone/>
            </a:pPr>
            <a:r>
              <a:rPr lang="en-US" sz="2000" smtClean="0">
                <a:latin typeface="Times New Roman" pitchFamily="18" charset="0"/>
                <a:cs typeface="Times New Roman" pitchFamily="18" charset="0"/>
              </a:rPr>
              <a:t>(Their major function is to cut or bite food, slicing them using the sharp edge)</a:t>
            </a:r>
            <a:endParaRPr lang="en-IN" sz="2000" smtClean="0">
              <a:latin typeface="Times New Roman" pitchFamily="18" charset="0"/>
              <a:cs typeface="Times New Roman" pitchFamily="18" charset="0"/>
            </a:endParaRPr>
          </a:p>
          <a:p>
            <a:pPr algn="l">
              <a:buFont typeface="Wingdings" pitchFamily="2" charset="2"/>
              <a:buNone/>
            </a:pPr>
            <a:endParaRPr lang="en-US" sz="2800" smtClean="0">
              <a:latin typeface="Times New Roman" pitchFamily="18" charset="0"/>
              <a:cs typeface="Times New Roman" pitchFamily="18" charset="0"/>
            </a:endParaRPr>
          </a:p>
          <a:p>
            <a:pPr algn="l">
              <a:buFont typeface="Wingdings" pitchFamily="2" charset="2"/>
              <a:buNone/>
            </a:pPr>
            <a:r>
              <a:rPr lang="en-US" sz="2800" smtClean="0">
                <a:latin typeface="Times New Roman" pitchFamily="18" charset="0"/>
                <a:cs typeface="Times New Roman" pitchFamily="18" charset="0"/>
              </a:rPr>
              <a:t>- They provide aesthetic appeal to the face</a:t>
            </a:r>
          </a:p>
          <a:p>
            <a:pPr algn="l">
              <a:buFont typeface="Wingdings" pitchFamily="2" charset="2"/>
              <a:buNone/>
            </a:pPr>
            <a:r>
              <a:rPr lang="en-US" sz="2800" smtClean="0">
                <a:latin typeface="Times New Roman" pitchFamily="18" charset="0"/>
                <a:cs typeface="Times New Roman" pitchFamily="18" charset="0"/>
              </a:rPr>
              <a:t>- They support the lips which rest on them</a:t>
            </a:r>
          </a:p>
          <a:p>
            <a:pPr algn="l">
              <a:buFont typeface="Wingdings" pitchFamily="2" charset="2"/>
              <a:buNone/>
            </a:pPr>
            <a:r>
              <a:rPr lang="en-US" sz="2800" smtClean="0">
                <a:latin typeface="Times New Roman" pitchFamily="18" charset="0"/>
                <a:cs typeface="Times New Roman" pitchFamily="18" charset="0"/>
              </a:rPr>
              <a:t>- They help in speech (pronunciation of certain alphabets)</a:t>
            </a:r>
          </a:p>
          <a:p>
            <a:pPr algn="l">
              <a:buFont typeface="Wingdings" pitchFamily="2" charset="2"/>
              <a:buNone/>
            </a:pPr>
            <a:r>
              <a:rPr lang="en-US" sz="2800" smtClean="0">
                <a:latin typeface="Times New Roman" pitchFamily="18" charset="0"/>
                <a:cs typeface="Times New Roman" pitchFamily="18" charset="0"/>
              </a:rPr>
              <a:t>- Help in guiding the jaw when mouth is closed</a:t>
            </a:r>
          </a:p>
          <a:p>
            <a:pPr algn="l">
              <a:buFont typeface="Wingdings" pitchFamily="2" charset="2"/>
              <a:buNone/>
            </a:pPr>
            <a:endParaRPr lang="en-US" sz="28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endParaRPr lang="en-IN"/>
          </a:p>
        </p:txBody>
      </p:sp>
      <p:sp>
        <p:nvSpPr>
          <p:cNvPr id="5" name="Title 5"/>
          <p:cNvSpPr txBox="1">
            <a:spLocks/>
          </p:cNvSpPr>
          <p:nvPr/>
        </p:nvSpPr>
        <p:spPr>
          <a:xfrm>
            <a:off x="1143000" y="39893"/>
            <a:ext cx="6945086" cy="11030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Specific learning Objectives </a:t>
            </a:r>
            <a:endParaRPr kumimoji="0" lang="en-US" sz="31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972318145"/>
              </p:ext>
            </p:extLst>
          </p:nvPr>
        </p:nvGraphicFramePr>
        <p:xfrm>
          <a:off x="381000" y="1322502"/>
          <a:ext cx="7691461" cy="5321415"/>
        </p:xfrm>
        <a:graphic>
          <a:graphicData uri="http://schemas.openxmlformats.org/drawingml/2006/table">
            <a:tbl>
              <a:tblPr firstRow="1" bandRow="1">
                <a:tableStyleId>{5C22544A-7EE6-4342-B048-85BDC9FD1C3A}</a:tableStyleId>
              </a:tblPr>
              <a:tblGrid>
                <a:gridCol w="3095617">
                  <a:extLst>
                    <a:ext uri="{9D8B030D-6E8A-4147-A177-3AD203B41FA5}">
                      <a16:colId xmlns="" xmlns:a16="http://schemas.microsoft.com/office/drawing/2014/main" val="946123654"/>
                    </a:ext>
                  </a:extLst>
                </a:gridCol>
                <a:gridCol w="2286227">
                  <a:extLst>
                    <a:ext uri="{9D8B030D-6E8A-4147-A177-3AD203B41FA5}">
                      <a16:colId xmlns="" xmlns:a16="http://schemas.microsoft.com/office/drawing/2014/main" val="2411658997"/>
                    </a:ext>
                  </a:extLst>
                </a:gridCol>
                <a:gridCol w="2309617">
                  <a:extLst>
                    <a:ext uri="{9D8B030D-6E8A-4147-A177-3AD203B41FA5}">
                      <a16:colId xmlns="" xmlns:a16="http://schemas.microsoft.com/office/drawing/2014/main" val="3411213719"/>
                    </a:ext>
                  </a:extLst>
                </a:gridCol>
              </a:tblGrid>
              <a:tr h="771911">
                <a:tc>
                  <a:txBody>
                    <a:bodyPr/>
                    <a:lstStyle/>
                    <a:p>
                      <a:r>
                        <a:rPr lang="en-US" dirty="0"/>
                        <a:t>Core areas* </a:t>
                      </a:r>
                    </a:p>
                  </a:txBody>
                  <a:tcPr marL="68580" marR="68580"/>
                </a:tc>
                <a:tc>
                  <a:txBody>
                    <a:bodyPr/>
                    <a:lstStyle/>
                    <a:p>
                      <a:r>
                        <a:rPr lang="en-US" dirty="0"/>
                        <a:t>Domain</a:t>
                      </a:r>
                      <a:r>
                        <a:rPr lang="en-US" baseline="0" dirty="0"/>
                        <a:t> **</a:t>
                      </a:r>
                      <a:endParaRPr lang="en-US" dirty="0"/>
                    </a:p>
                  </a:txBody>
                  <a:tcPr marL="68580" marR="68580"/>
                </a:tc>
                <a:tc>
                  <a:txBody>
                    <a:bodyPr/>
                    <a:lstStyle/>
                    <a:p>
                      <a:r>
                        <a:rPr lang="en-US" dirty="0"/>
                        <a:t>Category #</a:t>
                      </a:r>
                    </a:p>
                  </a:txBody>
                  <a:tcPr marL="68580" marR="68580"/>
                </a:tc>
                <a:extLst>
                  <a:ext uri="{0D108BD9-81ED-4DB2-BD59-A6C34878D82A}">
                    <a16:rowId xmlns="" xmlns:a16="http://schemas.microsoft.com/office/drawing/2014/main" val="868424398"/>
                  </a:ext>
                </a:extLst>
              </a:tr>
              <a:tr h="513839">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Parts of tooth </a:t>
                      </a:r>
                      <a:endParaRPr kumimoji="0" lang="en-US" sz="1600" b="1" i="0" u="none" strike="noStrike" kern="1200" cap="none" spc="0" normalizeH="0" baseline="0" noProof="0" dirty="0" smtClean="0">
                        <a:ln>
                          <a:noFill/>
                        </a:ln>
                        <a:effectLst/>
                        <a:uLnTx/>
                        <a:uFillTx/>
                        <a:latin typeface="Times New Roman" pitchFamily="18" charset="0"/>
                        <a:cs typeface="Times New Roman" pitchFamily="18" charset="0"/>
                      </a:endParaRPr>
                    </a:p>
                  </a:txBody>
                  <a:tcPr marL="68580" marR="68580"/>
                </a:tc>
                <a:tc>
                  <a:txBody>
                    <a:bodyPr/>
                    <a:lstStyle/>
                    <a:p>
                      <a:r>
                        <a:rPr lang="en-US" dirty="0" smtClean="0"/>
                        <a:t>COGNITIVE</a:t>
                      </a:r>
                      <a:endParaRPr lang="en-US" dirty="0"/>
                    </a:p>
                  </a:txBody>
                  <a:tcPr marL="68580" marR="68580"/>
                </a:tc>
                <a:tc>
                  <a:txBody>
                    <a:bodyPr/>
                    <a:lstStyle/>
                    <a:p>
                      <a:r>
                        <a:rPr lang="en-US" dirty="0" smtClean="0"/>
                        <a:t>MUST KNOW</a:t>
                      </a:r>
                      <a:endParaRPr lang="en-US" dirty="0"/>
                    </a:p>
                  </a:txBody>
                  <a:tcPr marL="68580" marR="68580"/>
                </a:tc>
                <a:extLst>
                  <a:ext uri="{0D108BD9-81ED-4DB2-BD59-A6C34878D82A}">
                    <a16:rowId xmlns="" xmlns:a16="http://schemas.microsoft.com/office/drawing/2014/main" val="3586572506"/>
                  </a:ext>
                </a:extLst>
              </a:tr>
              <a:tr h="1749665">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Structure of tooth</a:t>
                      </a:r>
                      <a:br>
                        <a:rPr lang="en-US" sz="1600" dirty="0" smtClean="0"/>
                      </a:br>
                      <a:endParaRPr lang="en-US" sz="16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t>Dentitions in humans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b="1" dirty="0" smtClean="0">
                        <a:latin typeface="Times New Roman" pitchFamily="18" charset="0"/>
                        <a:cs typeface="Times New Roman" pitchFamily="18" charset="0"/>
                      </a:endParaRPr>
                    </a:p>
                    <a:p>
                      <a:pPr marL="342900" lvl="0" indent="-342900">
                        <a:spcBef>
                          <a:spcPct val="20000"/>
                        </a:spcBef>
                        <a:buFont typeface="Arial" pitchFamily="34" charset="0"/>
                        <a:buChar char="•"/>
                      </a:pPr>
                      <a:r>
                        <a:rPr lang="en-US" sz="1600" b="1" dirty="0" smtClean="0"/>
                        <a:t>Classes of teeth</a:t>
                      </a:r>
                      <a:endParaRPr kumimoji="0" lang="en-US" sz="1600" b="1" i="0" u="none" strike="noStrike" kern="1200" cap="none" spc="0" normalizeH="0" baseline="0" noProof="0" dirty="0" smtClean="0">
                        <a:ln>
                          <a:noFill/>
                        </a:ln>
                        <a:effectLst/>
                        <a:uLnTx/>
                        <a:uFillTx/>
                        <a:latin typeface="Times New Roman" pitchFamily="18" charset="0"/>
                        <a:cs typeface="Times New Roman" pitchFamily="18" charset="0"/>
                      </a:endParaRPr>
                    </a:p>
                  </a:txBody>
                  <a:tcPr marL="68580" marR="68580"/>
                </a:tc>
                <a:tc>
                  <a:txBody>
                    <a:bodyPr/>
                    <a:lstStyle/>
                    <a:p>
                      <a:r>
                        <a:rPr lang="en-US" dirty="0" smtClean="0"/>
                        <a:t>COGNITIVE</a:t>
                      </a:r>
                    </a:p>
                    <a:p>
                      <a:endParaRPr lang="en-US" dirty="0" smtClean="0"/>
                    </a:p>
                    <a:p>
                      <a:r>
                        <a:rPr lang="en-US" dirty="0" smtClean="0"/>
                        <a:t>COGNITIVE</a:t>
                      </a:r>
                    </a:p>
                    <a:p>
                      <a:endParaRPr lang="en-US" dirty="0" smtClean="0"/>
                    </a:p>
                    <a:p>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MUST KNOW</a:t>
                      </a:r>
                    </a:p>
                    <a:p>
                      <a:r>
                        <a:rPr lang="en-US" dirty="0" smtClean="0"/>
                        <a:t> </a:t>
                      </a:r>
                    </a:p>
                    <a:p>
                      <a:r>
                        <a:rPr lang="en-US" dirty="0" smtClean="0"/>
                        <a:t>MUST</a:t>
                      </a:r>
                      <a:r>
                        <a:rPr lang="en-US" baseline="0" dirty="0" smtClean="0"/>
                        <a:t> KNOW</a:t>
                      </a:r>
                      <a:endParaRPr lang="en-US" dirty="0"/>
                    </a:p>
                  </a:txBody>
                  <a:tcPr marL="68580" marR="68580"/>
                </a:tc>
                <a:extLst>
                  <a:ext uri="{0D108BD9-81ED-4DB2-BD59-A6C34878D82A}">
                    <a16:rowId xmlns="" xmlns:a16="http://schemas.microsoft.com/office/drawing/2014/main" val="2359924706"/>
                  </a:ext>
                </a:extLst>
              </a:tr>
              <a:tr h="2142917">
                <a:tc>
                  <a:txBody>
                    <a:bodyPr/>
                    <a:lstStyle/>
                    <a:p>
                      <a:pPr marL="342900" lvl="0" indent="-342900">
                        <a:spcBef>
                          <a:spcPct val="20000"/>
                        </a:spcBef>
                        <a:buFont typeface="Arial" pitchFamily="34" charset="0"/>
                        <a:buChar char="•"/>
                      </a:pPr>
                      <a:endParaRPr lang="en-US" sz="1800" b="1" dirty="0" smtClean="0"/>
                    </a:p>
                    <a:p>
                      <a:pPr marL="342900" lvl="0" indent="-342900">
                        <a:spcBef>
                          <a:spcPct val="20000"/>
                        </a:spcBef>
                        <a:buFont typeface="Arial" pitchFamily="34" charset="0"/>
                        <a:buChar char="•"/>
                      </a:pPr>
                      <a:r>
                        <a:rPr lang="en-US" sz="1800" b="1" dirty="0" smtClean="0"/>
                        <a:t>Surfaces of teeth</a:t>
                      </a:r>
                    </a:p>
                    <a:p>
                      <a:pPr marL="342900" lvl="0" indent="-342900">
                        <a:spcBef>
                          <a:spcPct val="20000"/>
                        </a:spcBef>
                        <a:buFont typeface="Arial" pitchFamily="34" charset="0"/>
                        <a:buChar char="•"/>
                      </a:pPr>
                      <a:endParaRPr lang="en-US" sz="1800" b="1" dirty="0" smtClean="0">
                        <a:latin typeface="Times New Roman" pitchFamily="18" charset="0"/>
                        <a:cs typeface="Times New Roman" pitchFamily="18" charset="0"/>
                      </a:endParaRPr>
                    </a:p>
                    <a:p>
                      <a:pPr marL="342900" lvl="0" indent="-342900">
                        <a:spcBef>
                          <a:spcPct val="20000"/>
                        </a:spcBef>
                        <a:buFont typeface="Arial" pitchFamily="34" charset="0"/>
                        <a:buChar char="•"/>
                      </a:pPr>
                      <a:r>
                        <a:rPr lang="en-US" sz="1800" b="1" dirty="0" smtClean="0"/>
                        <a:t>Functions of teeth</a:t>
                      </a:r>
                      <a:endParaRPr kumimoji="0" lang="en-US" sz="1800" b="1"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1400" b="1" i="0" u="none" strike="noStrike" kern="1200" cap="none" spc="0" normalizeH="0" baseline="0" noProof="0" dirty="0">
                        <a:ln>
                          <a:noFill/>
                        </a:ln>
                        <a:effectLst/>
                        <a:uLnTx/>
                        <a:uFillTx/>
                        <a:latin typeface="Times New Roman" pitchFamily="18" charset="0"/>
                        <a:cs typeface="Times New Roman" pitchFamily="18" charset="0"/>
                      </a:endParaRPr>
                    </a:p>
                  </a:txBody>
                  <a:tcPr marL="68580" marR="68580"/>
                </a:tc>
                <a:tc>
                  <a:txBody>
                    <a:bodyPr/>
                    <a:lstStyle/>
                    <a:p>
                      <a:endParaRPr lang="en-US" dirty="0" smtClean="0"/>
                    </a:p>
                    <a:p>
                      <a:r>
                        <a:rPr lang="en-US" dirty="0" smtClean="0"/>
                        <a:t>COGNITIVE</a:t>
                      </a:r>
                    </a:p>
                    <a:p>
                      <a:endParaRPr lang="en-US" dirty="0" smtClean="0"/>
                    </a:p>
                    <a:p>
                      <a:r>
                        <a:rPr lang="en-US" dirty="0" smtClean="0"/>
                        <a:t>COGNITIVE</a:t>
                      </a:r>
                    </a:p>
                    <a:p>
                      <a:endParaRPr lang="en-US" dirty="0" smtClean="0"/>
                    </a:p>
                    <a:p>
                      <a:endParaRPr lang="en-US" dirty="0" smtClean="0"/>
                    </a:p>
                    <a:p>
                      <a:endParaRPr lang="en-US" dirty="0" smtClean="0"/>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MUST KNOW</a:t>
                      </a:r>
                    </a:p>
                    <a:p>
                      <a:r>
                        <a:rPr lang="en-US" dirty="0" smtClean="0"/>
                        <a:t> </a:t>
                      </a:r>
                    </a:p>
                    <a:p>
                      <a:endParaRPr lang="en-US" dirty="0"/>
                    </a:p>
                  </a:txBody>
                  <a:tcPr marL="68580" marR="68580"/>
                </a:tc>
                <a:extLst>
                  <a:ext uri="{0D108BD9-81ED-4DB2-BD59-A6C34878D82A}">
                    <a16:rowId xmlns="" xmlns:a16="http://schemas.microsoft.com/office/drawing/2014/main" val="257729749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46" y="331797"/>
            <a:ext cx="9144000" cy="4525963"/>
          </a:xfrm>
        </p:spPr>
        <p:txBody>
          <a:bodyPr/>
          <a:lstStyle/>
          <a:p>
            <a:pPr>
              <a:buNone/>
            </a:pPr>
            <a:r>
              <a:rPr lang="en-US" b="1" dirty="0" smtClean="0"/>
              <a:t>Canines</a:t>
            </a:r>
            <a:r>
              <a:rPr lang="en-US" dirty="0" smtClean="0"/>
              <a:t> :- </a:t>
            </a:r>
          </a:p>
          <a:p>
            <a:r>
              <a:rPr lang="en-US" sz="3100" dirty="0" smtClean="0"/>
              <a:t>Corner teeth of arches</a:t>
            </a:r>
          </a:p>
          <a:p>
            <a:r>
              <a:rPr lang="en-US" sz="3100" dirty="0" smtClean="0"/>
              <a:t>Also called </a:t>
            </a:r>
            <a:r>
              <a:rPr lang="en-US" sz="3100" dirty="0" err="1" smtClean="0"/>
              <a:t>cuspids</a:t>
            </a:r>
            <a:r>
              <a:rPr lang="en-US" sz="3100" dirty="0" smtClean="0"/>
              <a:t> (presence of single pointed cusp)</a:t>
            </a:r>
          </a:p>
          <a:p>
            <a:r>
              <a:rPr lang="en-US" sz="3100" dirty="0" smtClean="0"/>
              <a:t>Function : </a:t>
            </a:r>
            <a:r>
              <a:rPr lang="en-US" sz="3100" dirty="0" err="1" smtClean="0"/>
              <a:t>prehension</a:t>
            </a:r>
            <a:r>
              <a:rPr lang="en-US" sz="3100" dirty="0" smtClean="0"/>
              <a:t> of food</a:t>
            </a:r>
            <a:endParaRPr lang="en-IN" sz="3100" dirty="0"/>
          </a:p>
        </p:txBody>
      </p:sp>
      <p:pic>
        <p:nvPicPr>
          <p:cNvPr id="4" name="Picture 2" descr="E:\Users\Dr.Shudhanshu Dixit\Desktop\gummy%20smile%202.jpg"/>
          <p:cNvPicPr>
            <a:picLocks noChangeAspect="1" noChangeArrowheads="1"/>
          </p:cNvPicPr>
          <p:nvPr/>
        </p:nvPicPr>
        <p:blipFill>
          <a:blip r:embed="rId2"/>
          <a:srcRect/>
          <a:stretch>
            <a:fillRect/>
          </a:stretch>
        </p:blipFill>
        <p:spPr bwMode="auto">
          <a:xfrm>
            <a:off x="1285852" y="2928934"/>
            <a:ext cx="6500858" cy="3681209"/>
          </a:xfrm>
          <a:prstGeom prst="rect">
            <a:avLst/>
          </a:prstGeom>
          <a:noFill/>
        </p:spPr>
      </p:pic>
      <p:cxnSp>
        <p:nvCxnSpPr>
          <p:cNvPr id="5" name="Straight Arrow Connector 4"/>
          <p:cNvCxnSpPr/>
          <p:nvPr/>
        </p:nvCxnSpPr>
        <p:spPr>
          <a:xfrm rot="5400000">
            <a:off x="2205181" y="4009869"/>
            <a:ext cx="1018863"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16200000" flipH="1">
            <a:off x="6205710" y="3866994"/>
            <a:ext cx="875985"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457200" y="76200"/>
            <a:ext cx="8229600" cy="1371600"/>
          </a:xfrm>
        </p:spPr>
        <p:txBody>
          <a:bodyPr/>
          <a:lstStyle/>
          <a:p>
            <a:pPr>
              <a:defRPr/>
            </a:pPr>
            <a:r>
              <a:rPr lang="en-US" b="1" dirty="0" smtClean="0">
                <a:latin typeface="Times New Roman" pitchFamily="18" charset="0"/>
                <a:cs typeface="Times New Roman" pitchFamily="18" charset="0"/>
              </a:rPr>
              <a:t>Functions :</a:t>
            </a:r>
            <a:endParaRPr lang="en-IN" dirty="0" smtClean="0"/>
          </a:p>
        </p:txBody>
      </p:sp>
      <p:sp>
        <p:nvSpPr>
          <p:cNvPr id="8195" name="Content Placeholder 5"/>
          <p:cNvSpPr>
            <a:spLocks noGrp="1"/>
          </p:cNvSpPr>
          <p:nvPr>
            <p:ph idx="1"/>
          </p:nvPr>
        </p:nvSpPr>
        <p:spPr>
          <a:xfrm>
            <a:off x="457200" y="1066800"/>
            <a:ext cx="8686800" cy="4530725"/>
          </a:xfrm>
        </p:spPr>
        <p:txBody>
          <a:bodyPr>
            <a:normAutofit fontScale="92500" lnSpcReduction="20000"/>
          </a:bodyPr>
          <a:lstStyle/>
          <a:p>
            <a:pPr>
              <a:buFont typeface="Wingdings" pitchFamily="2" charset="2"/>
              <a:buNone/>
              <a:defRPr/>
            </a:pPr>
            <a:endParaRPr lang="en-US" sz="2800" dirty="0" smtClean="0">
              <a:latin typeface="Times New Roman" pitchFamily="18" charset="0"/>
              <a:cs typeface="Times New Roman" pitchFamily="18" charset="0"/>
            </a:endParaRPr>
          </a:p>
          <a:p>
            <a:pPr>
              <a:buFont typeface="Wingdings" pitchFamily="2" charset="2"/>
              <a:buNone/>
              <a:defRPr/>
            </a:pPr>
            <a:r>
              <a:rPr lang="en-US" sz="2800" dirty="0" smtClean="0">
                <a:latin typeface="Times New Roman" pitchFamily="18" charset="0"/>
                <a:cs typeface="Times New Roman" pitchFamily="18" charset="0"/>
              </a:rPr>
              <a:t>- The Canines are </a:t>
            </a:r>
            <a:r>
              <a:rPr lang="en-US" sz="2800" b="1" dirty="0" smtClean="0">
                <a:solidFill>
                  <a:schemeClr val="accent1"/>
                </a:solidFill>
                <a:latin typeface="Times New Roman" pitchFamily="18" charset="0"/>
                <a:cs typeface="Times New Roman" pitchFamily="18" charset="0"/>
              </a:rPr>
              <a:t>Tearing</a:t>
            </a:r>
            <a:r>
              <a:rPr lang="en-US" sz="2800" dirty="0" smtClean="0">
                <a:latin typeface="Times New Roman" pitchFamily="18" charset="0"/>
                <a:cs typeface="Times New Roman" pitchFamily="18" charset="0"/>
              </a:rPr>
              <a:t> teeth.</a:t>
            </a:r>
          </a:p>
          <a:p>
            <a:pPr>
              <a:buFont typeface="Wingdings" pitchFamily="2" charset="2"/>
              <a:buNone/>
              <a:defRPr/>
            </a:pPr>
            <a:r>
              <a:rPr lang="en-US" sz="2000" dirty="0" smtClean="0">
                <a:latin typeface="Times New Roman" pitchFamily="18" charset="0"/>
                <a:cs typeface="Times New Roman" pitchFamily="18" charset="0"/>
              </a:rPr>
              <a:t>(Their major function is to rip or tear food, piercing them using the sharp cusp)</a:t>
            </a:r>
            <a:endParaRPr lang="en-IN" sz="2000" dirty="0" smtClean="0">
              <a:latin typeface="Times New Roman" pitchFamily="18" charset="0"/>
              <a:cs typeface="Times New Roman" pitchFamily="18" charset="0"/>
            </a:endParaRPr>
          </a:p>
          <a:p>
            <a:pPr>
              <a:buFont typeface="Wingdings" pitchFamily="2" charset="2"/>
              <a:buNone/>
              <a:defRPr/>
            </a:pPr>
            <a:endParaRPr lang="en-US" sz="2800" dirty="0" smtClean="0">
              <a:latin typeface="Times New Roman" pitchFamily="18" charset="0"/>
              <a:cs typeface="Times New Roman" pitchFamily="18" charset="0"/>
            </a:endParaRPr>
          </a:p>
          <a:p>
            <a:pPr>
              <a:buFont typeface="Wingdings" pitchFamily="2" charset="2"/>
              <a:buNone/>
              <a:defRPr/>
            </a:pPr>
            <a:r>
              <a:rPr lang="en-US" sz="2800" dirty="0" smtClean="0">
                <a:latin typeface="Times New Roman" pitchFamily="18" charset="0"/>
                <a:cs typeface="Times New Roman" pitchFamily="18" charset="0"/>
              </a:rPr>
              <a:t>- They provide </a:t>
            </a:r>
            <a:r>
              <a:rPr lang="en-US" sz="2800" dirty="0" smtClean="0">
                <a:solidFill>
                  <a:schemeClr val="accent1"/>
                </a:solidFill>
                <a:latin typeface="Times New Roman" pitchFamily="18" charset="0"/>
                <a:cs typeface="Times New Roman" pitchFamily="18" charset="0"/>
              </a:rPr>
              <a:t>aesthetic</a:t>
            </a:r>
            <a:r>
              <a:rPr lang="en-US" sz="2800" dirty="0" smtClean="0">
                <a:latin typeface="Times New Roman" pitchFamily="18" charset="0"/>
                <a:cs typeface="Times New Roman" pitchFamily="18" charset="0"/>
              </a:rPr>
              <a:t> appeal to the face</a:t>
            </a:r>
          </a:p>
          <a:p>
            <a:pPr>
              <a:buFont typeface="Wingdings" pitchFamily="2" charset="2"/>
              <a:buNone/>
              <a:defRPr/>
            </a:pPr>
            <a:r>
              <a:rPr lang="en-US" sz="2800" dirty="0" smtClean="0">
                <a:latin typeface="Times New Roman" pitchFamily="18" charset="0"/>
                <a:cs typeface="Times New Roman" pitchFamily="18" charset="0"/>
              </a:rPr>
              <a:t>- They </a:t>
            </a:r>
            <a:r>
              <a:rPr lang="en-US" sz="2800" dirty="0" smtClean="0">
                <a:solidFill>
                  <a:schemeClr val="accent1"/>
                </a:solidFill>
                <a:latin typeface="Times New Roman" pitchFamily="18" charset="0"/>
                <a:cs typeface="Times New Roman" pitchFamily="18" charset="0"/>
              </a:rPr>
              <a:t>support</a:t>
            </a:r>
            <a:r>
              <a:rPr lang="en-US" sz="2800" dirty="0" smtClean="0">
                <a:latin typeface="Times New Roman" pitchFamily="18" charset="0"/>
                <a:cs typeface="Times New Roman" pitchFamily="18" charset="0"/>
              </a:rPr>
              <a:t> the lips which rest on them</a:t>
            </a:r>
          </a:p>
          <a:p>
            <a:pPr>
              <a:buFont typeface="Wingdings" pitchFamily="2" charset="2"/>
              <a:buNone/>
              <a:defRPr/>
            </a:pPr>
            <a:r>
              <a:rPr lang="en-US" sz="2800" dirty="0" smtClean="0">
                <a:latin typeface="Times New Roman" pitchFamily="18" charset="0"/>
                <a:cs typeface="Times New Roman" pitchFamily="18" charset="0"/>
              </a:rPr>
              <a:t>- They help in </a:t>
            </a:r>
            <a:r>
              <a:rPr lang="en-US" sz="2800" dirty="0" smtClean="0">
                <a:solidFill>
                  <a:schemeClr val="accent1"/>
                </a:solidFill>
                <a:latin typeface="Times New Roman" pitchFamily="18" charset="0"/>
                <a:cs typeface="Times New Roman" pitchFamily="18" charset="0"/>
              </a:rPr>
              <a:t>speech</a:t>
            </a:r>
            <a:r>
              <a:rPr lang="en-US" sz="2800" dirty="0" smtClean="0">
                <a:latin typeface="Times New Roman" pitchFamily="18" charset="0"/>
                <a:cs typeface="Times New Roman" pitchFamily="18" charset="0"/>
              </a:rPr>
              <a:t> (pronunciation of certain alphabets)</a:t>
            </a:r>
          </a:p>
          <a:p>
            <a:pPr>
              <a:buFont typeface="Wingdings" pitchFamily="2" charset="2"/>
              <a:buNone/>
              <a:defRPr/>
            </a:pPr>
            <a:r>
              <a:rPr lang="en-US" sz="2800" dirty="0" smtClean="0">
                <a:latin typeface="Times New Roman" pitchFamily="18" charset="0"/>
                <a:cs typeface="Times New Roman" pitchFamily="18" charset="0"/>
              </a:rPr>
              <a:t>- Help in </a:t>
            </a:r>
            <a:r>
              <a:rPr lang="en-US" sz="2800" dirty="0" smtClean="0">
                <a:solidFill>
                  <a:schemeClr val="accent1"/>
                </a:solidFill>
                <a:latin typeface="Times New Roman" pitchFamily="18" charset="0"/>
                <a:cs typeface="Times New Roman" pitchFamily="18" charset="0"/>
              </a:rPr>
              <a:t>guiding</a:t>
            </a:r>
            <a:r>
              <a:rPr lang="en-US" sz="2800" dirty="0" smtClean="0">
                <a:latin typeface="Times New Roman" pitchFamily="18" charset="0"/>
                <a:cs typeface="Times New Roman" pitchFamily="18" charset="0"/>
              </a:rPr>
              <a:t> the jaw when mouth is closed – help as </a:t>
            </a:r>
            <a:r>
              <a:rPr lang="en-US" sz="2800" dirty="0" smtClean="0">
                <a:solidFill>
                  <a:schemeClr val="accent1"/>
                </a:solidFill>
                <a:latin typeface="Times New Roman" pitchFamily="18" charset="0"/>
                <a:cs typeface="Times New Roman" pitchFamily="18" charset="0"/>
              </a:rPr>
              <a:t>guideposts</a:t>
            </a:r>
            <a:r>
              <a:rPr lang="en-US" sz="2800" dirty="0" smtClean="0">
                <a:latin typeface="Times New Roman" pitchFamily="18" charset="0"/>
                <a:cs typeface="Times New Roman" pitchFamily="18" charset="0"/>
              </a:rPr>
              <a:t> when you move your jaw right or left</a:t>
            </a:r>
          </a:p>
          <a:p>
            <a:pPr>
              <a:buFont typeface="Wingdings" pitchFamily="2" charset="2"/>
              <a:buNone/>
              <a:defRPr/>
            </a:pPr>
            <a:r>
              <a:rPr lang="en-US" sz="2800" dirty="0" smtClean="0">
                <a:latin typeface="Times New Roman" pitchFamily="18" charset="0"/>
                <a:cs typeface="Times New Roman" pitchFamily="18" charset="0"/>
              </a:rPr>
              <a:t>- In Carnivores : help as tool in hunting &amp; self defense – used for </a:t>
            </a:r>
            <a:r>
              <a:rPr lang="en-US" sz="2800" dirty="0" err="1" smtClean="0">
                <a:latin typeface="Times New Roman" pitchFamily="18" charset="0"/>
                <a:cs typeface="Times New Roman" pitchFamily="18" charset="0"/>
              </a:rPr>
              <a:t>prehension</a:t>
            </a:r>
            <a:r>
              <a:rPr lang="en-US" sz="2800" dirty="0" smtClean="0">
                <a:latin typeface="Times New Roman" pitchFamily="18" charset="0"/>
                <a:cs typeface="Times New Roman" pitchFamily="18" charset="0"/>
              </a:rPr>
              <a:t> (seizing) of prey</a:t>
            </a:r>
          </a:p>
          <a:p>
            <a:pPr>
              <a:buFont typeface="Wingdings" pitchFamily="2" charset="2"/>
              <a:buNone/>
              <a:defRPr/>
            </a:pPr>
            <a:endParaRPr lang="en-US" sz="2800" dirty="0" smtClean="0">
              <a:latin typeface="Times New Roman" pitchFamily="18" charset="0"/>
              <a:cs typeface="Times New Roman" pitchFamily="18" charset="0"/>
            </a:endParaRPr>
          </a:p>
          <a:p>
            <a:pPr>
              <a:buFont typeface="Wingdings" pitchFamily="2" charset="2"/>
              <a:buNone/>
              <a:defRPr/>
            </a:pPr>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4525963"/>
          </a:xfrm>
        </p:spPr>
        <p:txBody>
          <a:bodyPr/>
          <a:lstStyle/>
          <a:p>
            <a:r>
              <a:rPr lang="en-US" b="1" dirty="0" smtClean="0"/>
              <a:t>Premolars</a:t>
            </a:r>
            <a:r>
              <a:rPr lang="en-US" dirty="0" smtClean="0"/>
              <a:t> :- also called bicuspids (presence of two cusps)</a:t>
            </a:r>
          </a:p>
          <a:p>
            <a:r>
              <a:rPr lang="en-US" dirty="0" smtClean="0"/>
              <a:t>Lie in front of molars therefore “pre-molars”</a:t>
            </a:r>
          </a:p>
          <a:p>
            <a:r>
              <a:rPr lang="en-US" dirty="0" smtClean="0"/>
              <a:t>2 in number – 1</a:t>
            </a:r>
            <a:r>
              <a:rPr lang="en-US" baseline="30000" dirty="0" smtClean="0"/>
              <a:t>st</a:t>
            </a:r>
            <a:r>
              <a:rPr lang="en-US" dirty="0" smtClean="0"/>
              <a:t> &amp; 2</a:t>
            </a:r>
            <a:r>
              <a:rPr lang="en-US" baseline="30000" dirty="0" smtClean="0"/>
              <a:t>nd</a:t>
            </a:r>
            <a:r>
              <a:rPr lang="en-US" dirty="0" smtClean="0"/>
              <a:t> </a:t>
            </a:r>
          </a:p>
          <a:p>
            <a:r>
              <a:rPr lang="en-US" dirty="0" smtClean="0"/>
              <a:t>Function : </a:t>
            </a:r>
            <a:r>
              <a:rPr lang="en-US" dirty="0" err="1" smtClean="0"/>
              <a:t>Prehension</a:t>
            </a:r>
            <a:endParaRPr lang="en-US" dirty="0" smtClean="0"/>
          </a:p>
          <a:p>
            <a:pPr>
              <a:buNone/>
            </a:pPr>
            <a:r>
              <a:rPr lang="en-US" dirty="0" smtClean="0"/>
              <a:t>			 : Grinding</a:t>
            </a:r>
          </a:p>
        </p:txBody>
      </p:sp>
      <p:pic>
        <p:nvPicPr>
          <p:cNvPr id="5" name="Picture 2" descr="I:\development-of-permanent-teeth.jpg"/>
          <p:cNvPicPr>
            <a:picLocks noChangeAspect="1" noChangeArrowheads="1"/>
          </p:cNvPicPr>
          <p:nvPr/>
        </p:nvPicPr>
        <p:blipFill>
          <a:blip r:embed="rId2"/>
          <a:srcRect l="44375" t="5286" b="18623"/>
          <a:stretch>
            <a:fillRect/>
          </a:stretch>
        </p:blipFill>
        <p:spPr bwMode="auto">
          <a:xfrm>
            <a:off x="4929190" y="2500306"/>
            <a:ext cx="3786214" cy="4143404"/>
          </a:xfrm>
          <a:prstGeom prst="rect">
            <a:avLst/>
          </a:prstGeom>
          <a:noFill/>
        </p:spPr>
      </p:pic>
      <p:cxnSp>
        <p:nvCxnSpPr>
          <p:cNvPr id="6" name="Straight Arrow Connector 5"/>
          <p:cNvCxnSpPr/>
          <p:nvPr/>
        </p:nvCxnSpPr>
        <p:spPr>
          <a:xfrm rot="16200000" flipH="1">
            <a:off x="5643569" y="4357694"/>
            <a:ext cx="571505" cy="2857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16200000" flipH="1">
            <a:off x="5822165" y="4321976"/>
            <a:ext cx="714381" cy="2143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flipH="1" flipV="1">
            <a:off x="5643570" y="5715016"/>
            <a:ext cx="785818"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flipH="1" flipV="1">
            <a:off x="5974564" y="5526899"/>
            <a:ext cx="571504" cy="904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lstStyle/>
          <a:p>
            <a:r>
              <a:rPr lang="en-US" b="1" dirty="0" smtClean="0"/>
              <a:t>Molars</a:t>
            </a:r>
            <a:r>
              <a:rPr lang="en-US" dirty="0" smtClean="0"/>
              <a:t> : widest teeth in arch</a:t>
            </a:r>
          </a:p>
          <a:p>
            <a:r>
              <a:rPr lang="en-US" dirty="0" smtClean="0"/>
              <a:t>Function is to grind &amp; triturate the food particles</a:t>
            </a:r>
          </a:p>
          <a:p>
            <a:r>
              <a:rPr lang="en-US" dirty="0" smtClean="0"/>
              <a:t>3 in number – 1</a:t>
            </a:r>
            <a:r>
              <a:rPr lang="en-US" baseline="30000" dirty="0" smtClean="0"/>
              <a:t>st</a:t>
            </a:r>
            <a:r>
              <a:rPr lang="en-US" dirty="0" smtClean="0"/>
              <a:t>,2</a:t>
            </a:r>
            <a:r>
              <a:rPr lang="en-US" baseline="30000" dirty="0" smtClean="0"/>
              <a:t>nd</a:t>
            </a:r>
            <a:r>
              <a:rPr lang="en-US" dirty="0" smtClean="0"/>
              <a:t> ,3</a:t>
            </a:r>
            <a:r>
              <a:rPr lang="en-US" baseline="30000" dirty="0" smtClean="0"/>
              <a:t>rd</a:t>
            </a:r>
            <a:r>
              <a:rPr lang="en-US" dirty="0" smtClean="0"/>
              <a:t> </a:t>
            </a:r>
          </a:p>
          <a:p>
            <a:endParaRPr lang="en-IN" dirty="0"/>
          </a:p>
        </p:txBody>
      </p:sp>
      <p:cxnSp>
        <p:nvCxnSpPr>
          <p:cNvPr id="7" name="Straight Arrow Connector 6"/>
          <p:cNvCxnSpPr/>
          <p:nvPr/>
        </p:nvCxnSpPr>
        <p:spPr>
          <a:xfrm rot="5400000">
            <a:off x="6679421" y="4607727"/>
            <a:ext cx="785819"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a:off x="7036612" y="4607727"/>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Picture 2" descr="I:\development-of-permanent-teeth.jpg"/>
          <p:cNvPicPr>
            <a:picLocks noChangeAspect="1" noChangeArrowheads="1"/>
          </p:cNvPicPr>
          <p:nvPr/>
        </p:nvPicPr>
        <p:blipFill>
          <a:blip r:embed="rId2"/>
          <a:srcRect l="44375" t="5286" b="19713"/>
          <a:stretch>
            <a:fillRect/>
          </a:stretch>
        </p:blipFill>
        <p:spPr bwMode="auto">
          <a:xfrm>
            <a:off x="5786414" y="3143248"/>
            <a:ext cx="3357586" cy="3621689"/>
          </a:xfrm>
          <a:prstGeom prst="rect">
            <a:avLst/>
          </a:prstGeom>
          <a:noFill/>
        </p:spPr>
      </p:pic>
      <p:cxnSp>
        <p:nvCxnSpPr>
          <p:cNvPr id="14" name="Straight Arrow Connector 13"/>
          <p:cNvCxnSpPr/>
          <p:nvPr/>
        </p:nvCxnSpPr>
        <p:spPr>
          <a:xfrm rot="5400000">
            <a:off x="6822297" y="4822041"/>
            <a:ext cx="785819"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5400000">
            <a:off x="7108843" y="4892685"/>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a:off x="7429521" y="4857761"/>
            <a:ext cx="500067" cy="71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title"/>
          </p:nvPr>
        </p:nvSpPr>
        <p:spPr>
          <a:xfrm>
            <a:off x="474134" y="228600"/>
            <a:ext cx="8441267" cy="1143000"/>
          </a:xfrm>
        </p:spPr>
        <p:txBody>
          <a:bodyPr/>
          <a:lstStyle/>
          <a:p>
            <a:pPr eaLnBrk="1" hangingPunct="1">
              <a:defRPr/>
            </a:pPr>
            <a:r>
              <a:rPr lang="en-US" dirty="0" smtClean="0"/>
              <a:t>Functions 		</a:t>
            </a:r>
          </a:p>
        </p:txBody>
      </p:sp>
      <p:sp>
        <p:nvSpPr>
          <p:cNvPr id="5125" name="Rectangle 7"/>
          <p:cNvSpPr>
            <a:spLocks noGrp="1" noChangeArrowheads="1"/>
          </p:cNvSpPr>
          <p:nvPr>
            <p:ph idx="1"/>
          </p:nvPr>
        </p:nvSpPr>
        <p:spPr>
          <a:xfrm>
            <a:off x="270934" y="1447800"/>
            <a:ext cx="8644467" cy="4343400"/>
          </a:xfrm>
        </p:spPr>
        <p:txBody>
          <a:bodyPr/>
          <a:lstStyle/>
          <a:p>
            <a:pPr eaLnBrk="1" hangingPunct="1">
              <a:buFont typeface="Wingdings" pitchFamily="2" charset="2"/>
              <a:buChar char="Ø"/>
              <a:defRPr/>
            </a:pPr>
            <a:r>
              <a:rPr lang="en-US" dirty="0" smtClean="0">
                <a:cs typeface="Times New Roman" pitchFamily="18" charset="0"/>
              </a:rPr>
              <a:t>They are grinding teeth (</a:t>
            </a:r>
            <a:r>
              <a:rPr lang="en-US" dirty="0" smtClean="0"/>
              <a:t>mastication -</a:t>
            </a:r>
            <a:r>
              <a:rPr lang="en-US" b="1" dirty="0" smtClean="0">
                <a:latin typeface="Times New Roman" pitchFamily="18" charset="0"/>
                <a:cs typeface="Times New Roman" pitchFamily="18" charset="0"/>
              </a:rPr>
              <a:t> </a:t>
            </a:r>
            <a:r>
              <a:rPr lang="en-US" dirty="0" smtClean="0">
                <a:cs typeface="Times New Roman" pitchFamily="18" charset="0"/>
              </a:rPr>
              <a:t>chew the food into small particles) </a:t>
            </a:r>
            <a:endParaRPr lang="en-US" dirty="0" smtClean="0"/>
          </a:p>
          <a:p>
            <a:pPr marL="533400" indent="-533400" eaLnBrk="1" hangingPunct="1">
              <a:lnSpc>
                <a:spcPct val="90000"/>
              </a:lnSpc>
              <a:buClr>
                <a:srgbClr val="FFFF66"/>
              </a:buClr>
              <a:buSzTx/>
              <a:buFont typeface="Arial" pitchFamily="34" charset="0"/>
              <a:buChar char="•"/>
              <a:defRPr/>
            </a:pPr>
            <a:endParaRPr lang="en-US" dirty="0" smtClean="0"/>
          </a:p>
          <a:p>
            <a:pPr marL="533400" indent="-533400" eaLnBrk="1" hangingPunct="1">
              <a:lnSpc>
                <a:spcPct val="90000"/>
              </a:lnSpc>
              <a:buClr>
                <a:srgbClr val="FFFF66"/>
              </a:buClr>
              <a:buSzTx/>
              <a:buFont typeface="Arial" pitchFamily="34" charset="0"/>
              <a:buChar char="•"/>
              <a:defRPr/>
            </a:pPr>
            <a:r>
              <a:rPr lang="en-US" dirty="0" smtClean="0"/>
              <a:t>Help in sustaining the vertical dimension</a:t>
            </a:r>
          </a:p>
          <a:p>
            <a:pPr marL="533400" indent="-533400" eaLnBrk="1" hangingPunct="1">
              <a:lnSpc>
                <a:spcPct val="90000"/>
              </a:lnSpc>
              <a:buClr>
                <a:srgbClr val="FFFF66"/>
              </a:buClr>
              <a:buSzTx/>
              <a:buFont typeface="Arial" pitchFamily="34" charset="0"/>
              <a:buChar char="•"/>
              <a:defRPr/>
            </a:pPr>
            <a:endParaRPr lang="en-US" dirty="0" smtClean="0"/>
          </a:p>
          <a:p>
            <a:pPr marL="533400" indent="-533400" eaLnBrk="1" hangingPunct="1">
              <a:lnSpc>
                <a:spcPct val="90000"/>
              </a:lnSpc>
              <a:buClr>
                <a:srgbClr val="FFFF66"/>
              </a:buClr>
              <a:buSzTx/>
              <a:buFont typeface="Arial" pitchFamily="34" charset="0"/>
              <a:buChar char="•"/>
              <a:defRPr/>
            </a:pPr>
            <a:r>
              <a:rPr lang="en-US" dirty="0" smtClean="0"/>
              <a:t>Help maintain arch continuity </a:t>
            </a:r>
          </a:p>
          <a:p>
            <a:pPr marL="533400" indent="-533400" eaLnBrk="1" hangingPunct="1">
              <a:lnSpc>
                <a:spcPct val="90000"/>
              </a:lnSpc>
              <a:buClr>
                <a:srgbClr val="FFFF66"/>
              </a:buClr>
              <a:buSzTx/>
              <a:buFont typeface="Arial" pitchFamily="34" charset="0"/>
              <a:buChar char="•"/>
              <a:defRPr/>
            </a:pPr>
            <a:endParaRPr lang="en-US" dirty="0" smtClean="0"/>
          </a:p>
          <a:p>
            <a:pPr marL="533400" indent="-533400" eaLnBrk="1" hangingPunct="1">
              <a:lnSpc>
                <a:spcPct val="90000"/>
              </a:lnSpc>
              <a:buClr>
                <a:srgbClr val="FFFF66"/>
              </a:buClr>
              <a:buSzTx/>
              <a:buFont typeface="Arial" pitchFamily="34" charset="0"/>
              <a:buChar char="•"/>
              <a:defRPr/>
            </a:pPr>
            <a:r>
              <a:rPr lang="en-US" dirty="0" smtClean="0"/>
              <a:t>They give fullness to the cheek</a:t>
            </a:r>
          </a:p>
        </p:txBody>
      </p:sp>
      <p:sp>
        <p:nvSpPr>
          <p:cNvPr id="5123" name="Slide Number Placeholder 5"/>
          <p:cNvSpPr>
            <a:spLocks noGrp="1"/>
          </p:cNvSpPr>
          <p:nvPr>
            <p:ph type="sldNum" sz="quarter" idx="12"/>
          </p:nvPr>
        </p:nvSpPr>
        <p:spPr/>
        <p:txBody>
          <a:bodyPr/>
          <a:lstStyle/>
          <a:p>
            <a:pPr>
              <a:defRPr/>
            </a:pPr>
            <a:fld id="{9C20BAD3-FB7E-47D7-9B43-CDCDAFB9A080}" type="slidenum">
              <a:rPr lang="en-US"/>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n-US" dirty="0" smtClean="0"/>
              <a:t>Types of teeth in human dentition</a:t>
            </a:r>
            <a:endParaRPr lang="en-IN" dirty="0"/>
          </a:p>
        </p:txBody>
      </p:sp>
      <p:graphicFrame>
        <p:nvGraphicFramePr>
          <p:cNvPr id="4" name="Content Placeholder 3"/>
          <p:cNvGraphicFramePr>
            <a:graphicFrameLocks noGrp="1"/>
          </p:cNvGraphicFramePr>
          <p:nvPr>
            <p:ph idx="1"/>
          </p:nvPr>
        </p:nvGraphicFramePr>
        <p:xfrm>
          <a:off x="457200" y="1357298"/>
          <a:ext cx="8401080" cy="4614880"/>
        </p:xfrm>
        <a:graphic>
          <a:graphicData uri="http://schemas.openxmlformats.org/drawingml/2006/table">
            <a:tbl>
              <a:tblPr firstRow="1" bandRow="1">
                <a:tableStyleId>{5C22544A-7EE6-4342-B048-85BDC9FD1C3A}</a:tableStyleId>
              </a:tblPr>
              <a:tblGrid>
                <a:gridCol w="2800360"/>
                <a:gridCol w="2800360"/>
                <a:gridCol w="2800360"/>
              </a:tblGrid>
              <a:tr h="922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Classes</a:t>
                      </a:r>
                      <a:endParaRPr lang="en-IN" dirty="0" smtClean="0"/>
                    </a:p>
                    <a:p>
                      <a:endParaRPr lang="en-IN" dirty="0"/>
                    </a:p>
                  </a:txBody>
                  <a:tcPr/>
                </a:tc>
                <a:tc>
                  <a:txBody>
                    <a:bodyPr/>
                    <a:lstStyle/>
                    <a:p>
                      <a:r>
                        <a:rPr lang="en-US" dirty="0" smtClean="0"/>
                        <a:t>Permanent dentition</a:t>
                      </a:r>
                      <a:endParaRPr lang="en-IN" dirty="0"/>
                    </a:p>
                  </a:txBody>
                  <a:tcPr/>
                </a:tc>
                <a:tc>
                  <a:txBody>
                    <a:bodyPr/>
                    <a:lstStyle/>
                    <a:p>
                      <a:r>
                        <a:rPr lang="en-US" dirty="0" smtClean="0"/>
                        <a:t>Primary dentition</a:t>
                      </a:r>
                      <a:endParaRPr lang="en-IN" dirty="0"/>
                    </a:p>
                  </a:txBody>
                  <a:tcPr/>
                </a:tc>
              </a:tr>
              <a:tr h="922976">
                <a:tc>
                  <a:txBody>
                    <a:bodyPr/>
                    <a:lstStyle/>
                    <a:p>
                      <a:r>
                        <a:rPr lang="en-US" dirty="0" smtClean="0"/>
                        <a:t>Incisor</a:t>
                      </a:r>
                      <a:endParaRPr lang="en-IN" dirty="0"/>
                    </a:p>
                  </a:txBody>
                  <a:tcPr/>
                </a:tc>
                <a:tc>
                  <a:txBody>
                    <a:bodyPr/>
                    <a:lstStyle/>
                    <a:p>
                      <a:r>
                        <a:rPr lang="en-US" dirty="0" smtClean="0"/>
                        <a:t>Central &amp; Lateral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&amp; Lateral</a:t>
                      </a:r>
                      <a:endParaRPr lang="en-IN" dirty="0" smtClean="0"/>
                    </a:p>
                    <a:p>
                      <a:endParaRPr lang="en-IN" dirty="0"/>
                    </a:p>
                  </a:txBody>
                  <a:tcPr/>
                </a:tc>
              </a:tr>
              <a:tr h="922976">
                <a:tc>
                  <a:txBody>
                    <a:bodyPr/>
                    <a:lstStyle/>
                    <a:p>
                      <a:r>
                        <a:rPr lang="en-US" dirty="0" smtClean="0"/>
                        <a:t>Canine</a:t>
                      </a:r>
                      <a:endParaRPr lang="en-IN" dirty="0"/>
                    </a:p>
                  </a:txBody>
                  <a:tcPr/>
                </a:tc>
                <a:tc>
                  <a:txBody>
                    <a:bodyPr/>
                    <a:lstStyle/>
                    <a:p>
                      <a:r>
                        <a:rPr lang="en-US" dirty="0" smtClean="0"/>
                        <a:t>Single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endParaRPr lang="en-IN" dirty="0" smtClean="0"/>
                    </a:p>
                    <a:p>
                      <a:endParaRPr lang="en-IN" dirty="0"/>
                    </a:p>
                  </a:txBody>
                  <a:tcPr/>
                </a:tc>
              </a:tr>
              <a:tr h="922976">
                <a:tc>
                  <a:txBody>
                    <a:bodyPr/>
                    <a:lstStyle/>
                    <a:p>
                      <a:r>
                        <a:rPr lang="en-US" dirty="0" smtClean="0"/>
                        <a:t>Premolars</a:t>
                      </a:r>
                      <a:endParaRPr lang="en-IN" dirty="0"/>
                    </a:p>
                  </a:txBody>
                  <a:tcPr/>
                </a:tc>
                <a:tc>
                  <a:txBody>
                    <a:bodyPr/>
                    <a:lstStyle/>
                    <a:p>
                      <a:r>
                        <a:rPr lang="en-US" dirty="0" smtClean="0"/>
                        <a:t>First &amp; Second</a:t>
                      </a:r>
                      <a:endParaRPr lang="en-IN" dirty="0"/>
                    </a:p>
                  </a:txBody>
                  <a:tcPr/>
                </a:tc>
                <a:tc>
                  <a:txBody>
                    <a:bodyPr/>
                    <a:lstStyle/>
                    <a:p>
                      <a:r>
                        <a:rPr lang="en-US" b="1" dirty="0" smtClean="0"/>
                        <a:t>NO PREMOLARS</a:t>
                      </a:r>
                      <a:endParaRPr lang="en-IN" b="1" dirty="0"/>
                    </a:p>
                  </a:txBody>
                  <a:tcPr/>
                </a:tc>
              </a:tr>
              <a:tr h="922976">
                <a:tc>
                  <a:txBody>
                    <a:bodyPr/>
                    <a:lstStyle/>
                    <a:p>
                      <a:r>
                        <a:rPr lang="en-US" dirty="0" smtClean="0"/>
                        <a:t>Molars</a:t>
                      </a:r>
                      <a:endParaRPr lang="en-IN" dirty="0"/>
                    </a:p>
                  </a:txBody>
                  <a:tcPr/>
                </a:tc>
                <a:tc>
                  <a:txBody>
                    <a:bodyPr/>
                    <a:lstStyle/>
                    <a:p>
                      <a:r>
                        <a:rPr lang="en-US" dirty="0" smtClean="0"/>
                        <a:t>First, Second &amp; Third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&amp; Second</a:t>
                      </a:r>
                      <a:endParaRPr lang="en-IN" dirty="0" smtClean="0"/>
                    </a:p>
                    <a:p>
                      <a:endParaRPr lang="en-IN"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E:\Users\Dr.Shudhanshu Dixit\1st molar\tmp57201_thumb222.jpg"/>
          <p:cNvPicPr>
            <a:picLocks noChangeAspect="1" noChangeArrowheads="1"/>
          </p:cNvPicPr>
          <p:nvPr/>
        </p:nvPicPr>
        <p:blipFill>
          <a:blip r:embed="rId2"/>
          <a:srcRect b="45278"/>
          <a:stretch>
            <a:fillRect/>
          </a:stretch>
        </p:blipFill>
        <p:spPr>
          <a:xfrm>
            <a:off x="0" y="0"/>
            <a:ext cx="9144000" cy="4143380"/>
          </a:xfrm>
          <a:prstGeom prst="rect">
            <a:avLst/>
          </a:prstGeom>
          <a:noFill/>
        </p:spPr>
      </p:pic>
      <p:sp>
        <p:nvSpPr>
          <p:cNvPr id="5" name="TextBox 4"/>
          <p:cNvSpPr txBox="1"/>
          <p:nvPr/>
        </p:nvSpPr>
        <p:spPr>
          <a:xfrm>
            <a:off x="357158" y="4500570"/>
            <a:ext cx="5154168" cy="1754326"/>
          </a:xfrm>
          <a:prstGeom prst="rect">
            <a:avLst/>
          </a:prstGeom>
          <a:noFill/>
        </p:spPr>
        <p:txBody>
          <a:bodyPr wrap="none" rtlCol="0">
            <a:spAutoFit/>
          </a:bodyPr>
          <a:lstStyle/>
          <a:p>
            <a:r>
              <a:rPr lang="en-US" b="1" dirty="0" smtClean="0"/>
              <a:t>Roots</a:t>
            </a:r>
          </a:p>
          <a:p>
            <a:r>
              <a:rPr lang="en-US" dirty="0" smtClean="0"/>
              <a:t>Incisors &amp; Canines	 – 1 root</a:t>
            </a:r>
          </a:p>
          <a:p>
            <a:r>
              <a:rPr lang="en-US" dirty="0" smtClean="0"/>
              <a:t>Premolars	 – 1 root </a:t>
            </a:r>
          </a:p>
          <a:p>
            <a:r>
              <a:rPr lang="en-US" dirty="0" smtClean="0"/>
              <a:t>		(2 roots in maxillary 1</a:t>
            </a:r>
            <a:r>
              <a:rPr lang="en-US" baseline="30000" dirty="0" smtClean="0"/>
              <a:t>st</a:t>
            </a:r>
            <a:r>
              <a:rPr lang="en-US" dirty="0" smtClean="0"/>
              <a:t> premolar)</a:t>
            </a:r>
          </a:p>
          <a:p>
            <a:r>
              <a:rPr lang="en-US" dirty="0" smtClean="0"/>
              <a:t>Maxillary molars	 – 3 roots</a:t>
            </a:r>
          </a:p>
          <a:p>
            <a:r>
              <a:rPr lang="en-US" dirty="0" err="1" smtClean="0"/>
              <a:t>Mandibular</a:t>
            </a:r>
            <a:r>
              <a:rPr lang="en-US" dirty="0" smtClean="0"/>
              <a:t> molars	 – 2 roots</a:t>
            </a:r>
            <a:endParaRPr lang="en-IN" dirty="0"/>
          </a:p>
        </p:txBody>
      </p:sp>
      <p:sp>
        <p:nvSpPr>
          <p:cNvPr id="7" name="TextBox 6"/>
          <p:cNvSpPr txBox="1"/>
          <p:nvPr/>
        </p:nvSpPr>
        <p:spPr>
          <a:xfrm>
            <a:off x="5809754" y="4572008"/>
            <a:ext cx="3179525" cy="1477328"/>
          </a:xfrm>
          <a:prstGeom prst="rect">
            <a:avLst/>
          </a:prstGeom>
          <a:noFill/>
        </p:spPr>
        <p:txBody>
          <a:bodyPr wrap="none" rtlCol="0">
            <a:spAutoFit/>
          </a:bodyPr>
          <a:lstStyle/>
          <a:p>
            <a:r>
              <a:rPr lang="en-US" b="1" dirty="0" smtClean="0"/>
              <a:t>Cusps</a:t>
            </a:r>
          </a:p>
          <a:p>
            <a:r>
              <a:rPr lang="en-US" dirty="0" smtClean="0"/>
              <a:t>Incisors 	 – No cusp</a:t>
            </a:r>
          </a:p>
          <a:p>
            <a:r>
              <a:rPr lang="en-US" dirty="0" smtClean="0"/>
              <a:t>Canines	 – 1 cusp </a:t>
            </a:r>
          </a:p>
          <a:p>
            <a:r>
              <a:rPr lang="en-US" dirty="0" smtClean="0"/>
              <a:t>Premolars – 2 cusps	</a:t>
            </a:r>
          </a:p>
          <a:p>
            <a:r>
              <a:rPr lang="en-US" dirty="0" smtClean="0"/>
              <a:t>Molars	 – multiple (4-5) cusps</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10242" name="Picture 2" descr="E:\Users\Dr.Shudhanshu Dixit\Desktop\en_1_1_4_img1.jpg"/>
          <p:cNvPicPr>
            <a:picLocks noGrp="1" noChangeAspect="1" noChangeArrowheads="1"/>
          </p:cNvPicPr>
          <p:nvPr>
            <p:ph sz="half" idx="1"/>
          </p:nvPr>
        </p:nvPicPr>
        <p:blipFill>
          <a:blip r:embed="rId2"/>
          <a:srcRect/>
          <a:stretch>
            <a:fillRect/>
          </a:stretch>
        </p:blipFill>
        <p:spPr bwMode="auto">
          <a:xfrm>
            <a:off x="285720" y="1550691"/>
            <a:ext cx="4019580" cy="4242890"/>
          </a:xfrm>
          <a:prstGeom prst="rect">
            <a:avLst/>
          </a:prstGeom>
          <a:noFill/>
        </p:spPr>
      </p:pic>
      <p:pic>
        <p:nvPicPr>
          <p:cNvPr id="10243" name="Picture 3" descr="E:\Users\Dr.Shudhanshu Dixit\Desktop\en_1_1_4_img2.jpg"/>
          <p:cNvPicPr>
            <a:picLocks noGrp="1" noChangeAspect="1" noChangeArrowheads="1"/>
          </p:cNvPicPr>
          <p:nvPr>
            <p:ph sz="half" idx="2"/>
          </p:nvPr>
        </p:nvPicPr>
        <p:blipFill>
          <a:blip r:embed="rId3"/>
          <a:srcRect/>
          <a:stretch>
            <a:fillRect/>
          </a:stretch>
        </p:blipFill>
        <p:spPr bwMode="auto">
          <a:xfrm>
            <a:off x="4356899" y="357166"/>
            <a:ext cx="4307395" cy="60722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Incisor </a:t>
            </a:r>
          </a:p>
          <a:p>
            <a:pPr>
              <a:buNone/>
            </a:pPr>
            <a:r>
              <a:rPr lang="en-US" dirty="0" smtClean="0"/>
              <a:t>		+		</a:t>
            </a:r>
            <a:r>
              <a:rPr lang="en-US" dirty="0" err="1" smtClean="0"/>
              <a:t>Anteriors</a:t>
            </a:r>
            <a:endParaRPr lang="en-US" dirty="0" smtClean="0"/>
          </a:p>
          <a:p>
            <a:r>
              <a:rPr lang="en-US" dirty="0" smtClean="0"/>
              <a:t>Canine </a:t>
            </a:r>
          </a:p>
          <a:p>
            <a:endParaRPr lang="en-US" dirty="0"/>
          </a:p>
          <a:p>
            <a:endParaRPr lang="en-US" dirty="0" smtClean="0"/>
          </a:p>
          <a:p>
            <a:r>
              <a:rPr lang="en-US" dirty="0" smtClean="0"/>
              <a:t>Premolars</a:t>
            </a:r>
          </a:p>
          <a:p>
            <a:pPr>
              <a:buNone/>
            </a:pPr>
            <a:r>
              <a:rPr lang="en-US" dirty="0" smtClean="0"/>
              <a:t>		+			Posteriors</a:t>
            </a:r>
          </a:p>
          <a:p>
            <a:r>
              <a:rPr lang="en-US" dirty="0" smtClean="0"/>
              <a:t>Molars</a:t>
            </a:r>
            <a:endParaRPr lang="en-IN" dirty="0"/>
          </a:p>
        </p:txBody>
      </p:sp>
      <p:sp>
        <p:nvSpPr>
          <p:cNvPr id="4" name="Right Brace 3"/>
          <p:cNvSpPr/>
          <p:nvPr/>
        </p:nvSpPr>
        <p:spPr>
          <a:xfrm>
            <a:off x="2285984" y="1643050"/>
            <a:ext cx="642942" cy="142876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5" name="Right Brace 4"/>
          <p:cNvSpPr/>
          <p:nvPr/>
        </p:nvSpPr>
        <p:spPr>
          <a:xfrm>
            <a:off x="2786050" y="4357694"/>
            <a:ext cx="642942" cy="15716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Arrangement in dental arches</a:t>
            </a:r>
            <a:endParaRPr lang="en-IN" dirty="0"/>
          </a:p>
        </p:txBody>
      </p:sp>
      <p:sp>
        <p:nvSpPr>
          <p:cNvPr id="3" name="Content Placeholder 2"/>
          <p:cNvSpPr>
            <a:spLocks noGrp="1"/>
          </p:cNvSpPr>
          <p:nvPr>
            <p:ph idx="1"/>
          </p:nvPr>
        </p:nvSpPr>
        <p:spPr/>
        <p:txBody>
          <a:bodyPr>
            <a:normAutofit fontScale="85000" lnSpcReduction="20000"/>
          </a:bodyPr>
          <a:lstStyle/>
          <a:p>
            <a:pPr>
              <a:lnSpc>
                <a:spcPct val="90000"/>
              </a:lnSpc>
            </a:pPr>
            <a:endParaRPr lang="en-US" dirty="0" smtClean="0"/>
          </a:p>
          <a:p>
            <a:pPr>
              <a:lnSpc>
                <a:spcPct val="90000"/>
              </a:lnSpc>
            </a:pPr>
            <a:r>
              <a:rPr lang="en-US" dirty="0" smtClean="0"/>
              <a:t>Teeth arranged on two arches (Jaws): </a:t>
            </a:r>
          </a:p>
          <a:p>
            <a:pPr>
              <a:lnSpc>
                <a:spcPct val="90000"/>
              </a:lnSpc>
              <a:buNone/>
            </a:pPr>
            <a:r>
              <a:rPr lang="en-US" dirty="0" smtClean="0"/>
              <a:t>		Maxilla </a:t>
            </a:r>
          </a:p>
          <a:p>
            <a:pPr>
              <a:lnSpc>
                <a:spcPct val="90000"/>
              </a:lnSpc>
              <a:buNone/>
            </a:pPr>
            <a:r>
              <a:rPr lang="en-US" dirty="0" smtClean="0"/>
              <a:t>		     &amp;</a:t>
            </a:r>
          </a:p>
          <a:p>
            <a:pPr>
              <a:lnSpc>
                <a:spcPct val="90000"/>
              </a:lnSpc>
              <a:buNone/>
            </a:pPr>
            <a:r>
              <a:rPr lang="en-US" dirty="0" smtClean="0"/>
              <a:t>		Mandible</a:t>
            </a:r>
          </a:p>
          <a:p>
            <a:endParaRPr lang="en-US" dirty="0" smtClean="0"/>
          </a:p>
          <a:p>
            <a:r>
              <a:rPr lang="en-US" b="1" dirty="0" smtClean="0"/>
              <a:t>Maxillary arch </a:t>
            </a:r>
            <a:r>
              <a:rPr lang="en-US" dirty="0" smtClean="0"/>
              <a:t>– teeth in upper jaw (maxilla) are called maxillary or upper teeth</a:t>
            </a:r>
          </a:p>
          <a:p>
            <a:endParaRPr lang="en-US" dirty="0" smtClean="0"/>
          </a:p>
          <a:p>
            <a:r>
              <a:rPr lang="en-US" b="1" dirty="0" err="1" smtClean="0"/>
              <a:t>Mandibular</a:t>
            </a:r>
            <a:r>
              <a:rPr lang="en-US" b="1" dirty="0" smtClean="0"/>
              <a:t> arch </a:t>
            </a:r>
            <a:r>
              <a:rPr lang="en-US" dirty="0" smtClean="0"/>
              <a:t>– teeth in lower jaw (mandible) are called </a:t>
            </a:r>
            <a:r>
              <a:rPr lang="en-US" dirty="0" err="1" smtClean="0"/>
              <a:t>madibular</a:t>
            </a:r>
            <a:r>
              <a:rPr lang="en-US" dirty="0" smtClean="0"/>
              <a:t> or lower teeth</a:t>
            </a:r>
            <a:endParaRPr lang="en-IN" dirty="0" smtClean="0"/>
          </a:p>
          <a:p>
            <a:pPr>
              <a:lnSpc>
                <a:spcPct val="90000"/>
              </a:lnSpc>
              <a:buNone/>
            </a:pPr>
            <a:endParaRPr lang="en-US" dirty="0" smtClean="0"/>
          </a:p>
          <a:p>
            <a:pPr>
              <a:lnSpc>
                <a:spcPct val="90000"/>
              </a:lnSpc>
            </a:pPr>
            <a:endParaRPr lang="en-US" dirty="0" smtClean="0"/>
          </a:p>
          <a:p>
            <a:pPr>
              <a:lnSpc>
                <a:spcPct val="90000"/>
              </a:lnSpc>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 </a:t>
            </a:r>
            <a:endParaRPr lang="en-IN" dirty="0"/>
          </a:p>
        </p:txBody>
      </p:sp>
      <p:sp>
        <p:nvSpPr>
          <p:cNvPr id="3" name="Content Placeholder 2"/>
          <p:cNvSpPr>
            <a:spLocks noGrp="1"/>
          </p:cNvSpPr>
          <p:nvPr>
            <p:ph idx="1"/>
          </p:nvPr>
        </p:nvSpPr>
        <p:spPr/>
        <p:txBody>
          <a:bodyPr>
            <a:normAutofit/>
          </a:bodyPr>
          <a:lstStyle/>
          <a:p>
            <a:pPr fontAlgn="base"/>
            <a:r>
              <a:rPr lang="en-US" b="1" dirty="0" smtClean="0"/>
              <a:t>Parts of tooth </a:t>
            </a:r>
          </a:p>
          <a:p>
            <a:r>
              <a:rPr lang="en-US" b="1" dirty="0" smtClean="0"/>
              <a:t>Structure of tooth</a:t>
            </a:r>
          </a:p>
          <a:p>
            <a:r>
              <a:rPr lang="en-US" b="1" dirty="0" smtClean="0"/>
              <a:t>Dentitions in humans</a:t>
            </a:r>
          </a:p>
          <a:p>
            <a:pPr fontAlgn="base"/>
            <a:r>
              <a:rPr lang="en-US" b="1" dirty="0" smtClean="0"/>
              <a:t>Classes of teeth</a:t>
            </a:r>
          </a:p>
          <a:p>
            <a:pPr fontAlgn="t"/>
            <a:r>
              <a:rPr lang="en-US" b="1" dirty="0" smtClean="0"/>
              <a:t>Surfaces of teeth</a:t>
            </a:r>
          </a:p>
          <a:p>
            <a:pPr fontAlgn="base"/>
            <a:r>
              <a:rPr lang="en-US" b="1" dirty="0" smtClean="0"/>
              <a:t>Functions of teeth</a:t>
            </a:r>
          </a:p>
          <a:p>
            <a:pPr fontAlgn="base"/>
            <a:endParaRPr lang="en-IN" b="1" dirty="0" smtClean="0"/>
          </a:p>
          <a:p>
            <a:endParaRPr lang="en-IN"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4" name="Picture 4" descr="DH-牙齒移動020"/>
          <p:cNvPicPr>
            <a:picLocks noChangeAspect="1" noChangeArrowheads="1"/>
          </p:cNvPicPr>
          <p:nvPr/>
        </p:nvPicPr>
        <p:blipFill>
          <a:blip r:embed="rId2"/>
          <a:srcRect l="9296"/>
          <a:stretch>
            <a:fillRect/>
          </a:stretch>
        </p:blipFill>
        <p:spPr bwMode="auto">
          <a:xfrm>
            <a:off x="428625" y="852512"/>
            <a:ext cx="8355013" cy="6005512"/>
          </a:xfrm>
          <a:prstGeom prst="rect">
            <a:avLst/>
          </a:prstGeom>
          <a:noFill/>
          <a:ln w="9525">
            <a:noFill/>
            <a:miter lim="800000"/>
            <a:headEnd/>
            <a:tailEnd/>
          </a:ln>
        </p:spPr>
      </p:pic>
      <p:sp>
        <p:nvSpPr>
          <p:cNvPr id="8" name="Rounded Rectangle 7"/>
          <p:cNvSpPr/>
          <p:nvPr/>
        </p:nvSpPr>
        <p:spPr>
          <a:xfrm>
            <a:off x="4429124" y="1000108"/>
            <a:ext cx="571504" cy="5000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3571868" y="1285860"/>
            <a:ext cx="571504" cy="5000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ounded Rectangle 9"/>
          <p:cNvSpPr/>
          <p:nvPr/>
        </p:nvSpPr>
        <p:spPr>
          <a:xfrm>
            <a:off x="2857488" y="1714488"/>
            <a:ext cx="571504" cy="5000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ounded Rectangle 10"/>
          <p:cNvSpPr/>
          <p:nvPr/>
        </p:nvSpPr>
        <p:spPr>
          <a:xfrm>
            <a:off x="2285984" y="2428868"/>
            <a:ext cx="571504" cy="5000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ounded Rectangle 11"/>
          <p:cNvSpPr/>
          <p:nvPr/>
        </p:nvSpPr>
        <p:spPr>
          <a:xfrm>
            <a:off x="1714480" y="3214686"/>
            <a:ext cx="571504" cy="5000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2643174" y="142852"/>
            <a:ext cx="3324628" cy="646331"/>
          </a:xfrm>
          <a:prstGeom prst="rect">
            <a:avLst/>
          </a:prstGeom>
          <a:noFill/>
        </p:spPr>
        <p:txBody>
          <a:bodyPr wrap="none" rtlCol="0">
            <a:spAutoFit/>
          </a:bodyPr>
          <a:lstStyle/>
          <a:p>
            <a:r>
              <a:rPr lang="en-US" sz="3600" dirty="0" err="1" smtClean="0"/>
              <a:t>Mandibular</a:t>
            </a:r>
            <a:r>
              <a:rPr lang="en-US" sz="3600" dirty="0" smtClean="0"/>
              <a:t> Arch</a:t>
            </a:r>
            <a:endParaRPr lang="en-IN"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614" y="142852"/>
            <a:ext cx="8229600" cy="4525963"/>
          </a:xfrm>
        </p:spPr>
        <p:txBody>
          <a:bodyPr/>
          <a:lstStyle/>
          <a:p>
            <a:r>
              <a:rPr lang="en-US" dirty="0" smtClean="0"/>
              <a:t>Each arch consists two quadrants </a:t>
            </a:r>
          </a:p>
          <a:p>
            <a:pPr>
              <a:buNone/>
            </a:pPr>
            <a:r>
              <a:rPr lang="en-US" dirty="0" smtClean="0"/>
              <a:t>		Right </a:t>
            </a:r>
          </a:p>
          <a:p>
            <a:pPr>
              <a:buNone/>
            </a:pPr>
            <a:r>
              <a:rPr lang="en-US" dirty="0" smtClean="0"/>
              <a:t>		&amp; </a:t>
            </a:r>
          </a:p>
          <a:p>
            <a:pPr>
              <a:buNone/>
            </a:pPr>
            <a:r>
              <a:rPr lang="en-US" dirty="0" smtClean="0"/>
              <a:t>		Left</a:t>
            </a:r>
          </a:p>
          <a:p>
            <a:endParaRPr lang="en-IN" dirty="0"/>
          </a:p>
        </p:txBody>
      </p:sp>
      <p:pic>
        <p:nvPicPr>
          <p:cNvPr id="4" name="Picture 4" descr="DH-牙齒移動020"/>
          <p:cNvPicPr>
            <a:picLocks noChangeAspect="1" noChangeArrowheads="1"/>
          </p:cNvPicPr>
          <p:nvPr/>
        </p:nvPicPr>
        <p:blipFill>
          <a:blip r:embed="rId2"/>
          <a:srcRect l="9296"/>
          <a:stretch>
            <a:fillRect/>
          </a:stretch>
        </p:blipFill>
        <p:spPr bwMode="auto">
          <a:xfrm>
            <a:off x="2124758" y="2071678"/>
            <a:ext cx="6658880" cy="4786346"/>
          </a:xfrm>
          <a:prstGeom prst="rect">
            <a:avLst/>
          </a:prstGeom>
          <a:noFill/>
          <a:ln w="9525">
            <a:noFill/>
            <a:miter lim="800000"/>
            <a:headEnd/>
            <a:tailEnd/>
          </a:ln>
        </p:spPr>
      </p:pic>
      <p:cxnSp>
        <p:nvCxnSpPr>
          <p:cNvPr id="5" name="Straight Connector 4"/>
          <p:cNvCxnSpPr/>
          <p:nvPr/>
        </p:nvCxnSpPr>
        <p:spPr>
          <a:xfrm rot="16200000" flipH="1">
            <a:off x="2821781" y="3964773"/>
            <a:ext cx="5715016" cy="71438"/>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9124" y="1500174"/>
            <a:ext cx="668260" cy="369332"/>
          </a:xfrm>
          <a:prstGeom prst="rect">
            <a:avLst/>
          </a:prstGeom>
          <a:noFill/>
        </p:spPr>
        <p:txBody>
          <a:bodyPr wrap="none" rtlCol="0">
            <a:spAutoFit/>
          </a:bodyPr>
          <a:lstStyle/>
          <a:p>
            <a:r>
              <a:rPr lang="en-US" dirty="0" smtClean="0"/>
              <a:t>Right</a:t>
            </a:r>
            <a:endParaRPr lang="en-IN" dirty="0"/>
          </a:p>
        </p:txBody>
      </p:sp>
      <p:sp>
        <p:nvSpPr>
          <p:cNvPr id="8" name="TextBox 7"/>
          <p:cNvSpPr txBox="1"/>
          <p:nvPr/>
        </p:nvSpPr>
        <p:spPr>
          <a:xfrm>
            <a:off x="6072198" y="1500174"/>
            <a:ext cx="543290" cy="369332"/>
          </a:xfrm>
          <a:prstGeom prst="rect">
            <a:avLst/>
          </a:prstGeom>
          <a:noFill/>
        </p:spPr>
        <p:txBody>
          <a:bodyPr wrap="none" rtlCol="0">
            <a:spAutoFit/>
          </a:bodyPr>
          <a:lstStyle/>
          <a:p>
            <a:r>
              <a:rPr lang="en-US" dirty="0" smtClean="0"/>
              <a:t>Left</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2"/>
          <p:cNvSpPr txBox="1">
            <a:spLocks noChangeArrowheads="1"/>
          </p:cNvSpPr>
          <p:nvPr/>
        </p:nvSpPr>
        <p:spPr>
          <a:xfrm>
            <a:off x="4572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One Quadrant of the Dental Arch</a:t>
            </a:r>
          </a:p>
        </p:txBody>
      </p:sp>
      <p:pic>
        <p:nvPicPr>
          <p:cNvPr id="5" name="Picture 7" descr="250px-Gray997"/>
          <p:cNvPicPr>
            <a:picLocks noChangeAspect="1" noChangeArrowheads="1"/>
          </p:cNvPicPr>
          <p:nvPr/>
        </p:nvPicPr>
        <p:blipFill>
          <a:blip r:embed="rId2"/>
          <a:srcRect/>
          <a:stretch>
            <a:fillRect/>
          </a:stretch>
        </p:blipFill>
        <p:spPr bwMode="auto">
          <a:xfrm>
            <a:off x="2725738" y="838200"/>
            <a:ext cx="3675062"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228600"/>
            <a:ext cx="8229600" cy="868363"/>
          </a:xfrm>
        </p:spPr>
        <p:txBody>
          <a:bodyPr/>
          <a:lstStyle/>
          <a:p>
            <a:pPr eaLnBrk="1" hangingPunct="1"/>
            <a:r>
              <a:rPr lang="en-US" b="1" i="1" smtClean="0"/>
              <a:t>Dental Arches and Quadrants</a:t>
            </a:r>
          </a:p>
        </p:txBody>
      </p:sp>
      <p:sp>
        <p:nvSpPr>
          <p:cNvPr id="9219" name="Line 4"/>
          <p:cNvSpPr>
            <a:spLocks noChangeShapeType="1"/>
          </p:cNvSpPr>
          <p:nvPr/>
        </p:nvSpPr>
        <p:spPr bwMode="auto">
          <a:xfrm>
            <a:off x="4419600" y="2209800"/>
            <a:ext cx="0" cy="3352800"/>
          </a:xfrm>
          <a:prstGeom prst="line">
            <a:avLst/>
          </a:prstGeom>
          <a:noFill/>
          <a:ln w="9525">
            <a:solidFill>
              <a:schemeClr val="tx1"/>
            </a:solidFill>
            <a:round/>
            <a:headEnd/>
            <a:tailEnd/>
          </a:ln>
        </p:spPr>
        <p:txBody>
          <a:bodyPr/>
          <a:lstStyle/>
          <a:p>
            <a:endParaRPr lang="en-IN"/>
          </a:p>
        </p:txBody>
      </p:sp>
      <p:sp>
        <p:nvSpPr>
          <p:cNvPr id="9220" name="Line 5"/>
          <p:cNvSpPr>
            <a:spLocks noChangeShapeType="1"/>
          </p:cNvSpPr>
          <p:nvPr/>
        </p:nvSpPr>
        <p:spPr bwMode="auto">
          <a:xfrm>
            <a:off x="533400" y="3962400"/>
            <a:ext cx="8153400" cy="0"/>
          </a:xfrm>
          <a:prstGeom prst="line">
            <a:avLst/>
          </a:prstGeom>
          <a:noFill/>
          <a:ln w="9525">
            <a:solidFill>
              <a:schemeClr val="tx1"/>
            </a:solidFill>
            <a:round/>
            <a:headEnd/>
            <a:tailEnd/>
          </a:ln>
        </p:spPr>
        <p:txBody>
          <a:bodyPr/>
          <a:lstStyle/>
          <a:p>
            <a:endParaRPr lang="en-IN"/>
          </a:p>
        </p:txBody>
      </p:sp>
      <p:sp>
        <p:nvSpPr>
          <p:cNvPr id="9221" name="Line 7"/>
          <p:cNvSpPr>
            <a:spLocks noChangeShapeType="1"/>
          </p:cNvSpPr>
          <p:nvPr/>
        </p:nvSpPr>
        <p:spPr bwMode="auto">
          <a:xfrm flipH="1">
            <a:off x="4572000" y="2209800"/>
            <a:ext cx="1143000" cy="990600"/>
          </a:xfrm>
          <a:prstGeom prst="line">
            <a:avLst/>
          </a:prstGeom>
          <a:noFill/>
          <a:ln w="9525">
            <a:solidFill>
              <a:schemeClr val="tx1"/>
            </a:solidFill>
            <a:round/>
            <a:headEnd/>
            <a:tailEnd type="triangle" w="med" len="med"/>
          </a:ln>
        </p:spPr>
        <p:txBody>
          <a:bodyPr/>
          <a:lstStyle/>
          <a:p>
            <a:endParaRPr lang="en-IN"/>
          </a:p>
        </p:txBody>
      </p:sp>
      <p:sp>
        <p:nvSpPr>
          <p:cNvPr id="9222" name="Oval 8"/>
          <p:cNvSpPr>
            <a:spLocks noChangeArrowheads="1"/>
          </p:cNvSpPr>
          <p:nvPr/>
        </p:nvSpPr>
        <p:spPr bwMode="auto">
          <a:xfrm>
            <a:off x="5562600" y="1524000"/>
            <a:ext cx="2590800" cy="685800"/>
          </a:xfrm>
          <a:prstGeom prst="ellipse">
            <a:avLst/>
          </a:prstGeom>
          <a:solidFill>
            <a:schemeClr val="accent1"/>
          </a:solidFill>
          <a:ln w="9525">
            <a:solidFill>
              <a:schemeClr val="tx1"/>
            </a:solidFill>
            <a:round/>
            <a:headEnd/>
            <a:tailEnd/>
          </a:ln>
        </p:spPr>
        <p:txBody>
          <a:bodyPr wrap="none" anchor="ctr"/>
          <a:lstStyle/>
          <a:p>
            <a:pPr algn="ctr"/>
            <a:r>
              <a:rPr lang="en-US" sz="2000" b="1"/>
              <a:t>The midline</a:t>
            </a:r>
          </a:p>
        </p:txBody>
      </p:sp>
      <p:sp>
        <p:nvSpPr>
          <p:cNvPr id="9223" name="WordArt 12"/>
          <p:cNvSpPr>
            <a:spLocks noChangeArrowheads="1" noChangeShapeType="1" noTextEdit="1"/>
          </p:cNvSpPr>
          <p:nvPr/>
        </p:nvSpPr>
        <p:spPr bwMode="auto">
          <a:xfrm>
            <a:off x="2362200" y="2895600"/>
            <a:ext cx="533400" cy="6000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1</a:t>
            </a:r>
          </a:p>
        </p:txBody>
      </p:sp>
      <p:sp>
        <p:nvSpPr>
          <p:cNvPr id="9224" name="WordArt 13"/>
          <p:cNvSpPr>
            <a:spLocks noChangeArrowheads="1" noChangeShapeType="1" noTextEdit="1"/>
          </p:cNvSpPr>
          <p:nvPr/>
        </p:nvSpPr>
        <p:spPr bwMode="auto">
          <a:xfrm>
            <a:off x="5562600" y="2743200"/>
            <a:ext cx="685800" cy="7524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2</a:t>
            </a:r>
          </a:p>
        </p:txBody>
      </p:sp>
      <p:sp>
        <p:nvSpPr>
          <p:cNvPr id="9225" name="WordArt 15"/>
          <p:cNvSpPr>
            <a:spLocks noChangeArrowheads="1" noChangeShapeType="1" noTextEdit="1"/>
          </p:cNvSpPr>
          <p:nvPr/>
        </p:nvSpPr>
        <p:spPr bwMode="auto">
          <a:xfrm>
            <a:off x="5486400" y="4495800"/>
            <a:ext cx="609600" cy="6762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3</a:t>
            </a:r>
          </a:p>
        </p:txBody>
      </p:sp>
      <p:sp>
        <p:nvSpPr>
          <p:cNvPr id="9226" name="WordArt 16"/>
          <p:cNvSpPr>
            <a:spLocks noChangeArrowheads="1" noChangeShapeType="1" noTextEdit="1"/>
          </p:cNvSpPr>
          <p:nvPr/>
        </p:nvSpPr>
        <p:spPr bwMode="auto">
          <a:xfrm>
            <a:off x="2514600" y="4343400"/>
            <a:ext cx="609600" cy="6762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4</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228600"/>
            <a:ext cx="8229600" cy="868363"/>
          </a:xfrm>
        </p:spPr>
        <p:txBody>
          <a:bodyPr/>
          <a:lstStyle/>
          <a:p>
            <a:pPr eaLnBrk="1" hangingPunct="1"/>
            <a:r>
              <a:rPr lang="en-US" b="1" i="1" smtClean="0"/>
              <a:t>Dental Arches and Quadrants</a:t>
            </a:r>
          </a:p>
        </p:txBody>
      </p:sp>
      <p:sp>
        <p:nvSpPr>
          <p:cNvPr id="10243" name="Line 3"/>
          <p:cNvSpPr>
            <a:spLocks noChangeShapeType="1"/>
          </p:cNvSpPr>
          <p:nvPr/>
        </p:nvSpPr>
        <p:spPr bwMode="auto">
          <a:xfrm>
            <a:off x="4419600" y="2209800"/>
            <a:ext cx="0" cy="3352800"/>
          </a:xfrm>
          <a:prstGeom prst="line">
            <a:avLst/>
          </a:prstGeom>
          <a:noFill/>
          <a:ln w="9525">
            <a:solidFill>
              <a:schemeClr val="tx1"/>
            </a:solidFill>
            <a:round/>
            <a:headEnd/>
            <a:tailEnd/>
          </a:ln>
        </p:spPr>
        <p:txBody>
          <a:bodyPr/>
          <a:lstStyle/>
          <a:p>
            <a:endParaRPr lang="en-IN"/>
          </a:p>
        </p:txBody>
      </p:sp>
      <p:sp>
        <p:nvSpPr>
          <p:cNvPr id="10244" name="Line 4"/>
          <p:cNvSpPr>
            <a:spLocks noChangeShapeType="1"/>
          </p:cNvSpPr>
          <p:nvPr/>
        </p:nvSpPr>
        <p:spPr bwMode="auto">
          <a:xfrm>
            <a:off x="533400" y="3962400"/>
            <a:ext cx="8153400" cy="0"/>
          </a:xfrm>
          <a:prstGeom prst="line">
            <a:avLst/>
          </a:prstGeom>
          <a:noFill/>
          <a:ln w="9525">
            <a:solidFill>
              <a:schemeClr val="tx1"/>
            </a:solidFill>
            <a:round/>
            <a:headEnd/>
            <a:tailEnd/>
          </a:ln>
        </p:spPr>
        <p:txBody>
          <a:bodyPr/>
          <a:lstStyle/>
          <a:p>
            <a:endParaRPr lang="en-IN"/>
          </a:p>
        </p:txBody>
      </p:sp>
      <p:sp>
        <p:nvSpPr>
          <p:cNvPr id="10245" name="Line 5"/>
          <p:cNvSpPr>
            <a:spLocks noChangeShapeType="1"/>
          </p:cNvSpPr>
          <p:nvPr/>
        </p:nvSpPr>
        <p:spPr bwMode="auto">
          <a:xfrm flipH="1">
            <a:off x="4572000" y="2209800"/>
            <a:ext cx="1143000" cy="990600"/>
          </a:xfrm>
          <a:prstGeom prst="line">
            <a:avLst/>
          </a:prstGeom>
          <a:noFill/>
          <a:ln w="9525">
            <a:solidFill>
              <a:schemeClr val="tx1"/>
            </a:solidFill>
            <a:round/>
            <a:headEnd/>
            <a:tailEnd type="triangle" w="med" len="med"/>
          </a:ln>
        </p:spPr>
        <p:txBody>
          <a:bodyPr/>
          <a:lstStyle/>
          <a:p>
            <a:endParaRPr lang="en-IN"/>
          </a:p>
        </p:txBody>
      </p:sp>
      <p:sp>
        <p:nvSpPr>
          <p:cNvPr id="10246" name="Oval 6"/>
          <p:cNvSpPr>
            <a:spLocks noChangeArrowheads="1"/>
          </p:cNvSpPr>
          <p:nvPr/>
        </p:nvSpPr>
        <p:spPr bwMode="auto">
          <a:xfrm>
            <a:off x="5562600" y="1524000"/>
            <a:ext cx="2590800" cy="685800"/>
          </a:xfrm>
          <a:prstGeom prst="ellipse">
            <a:avLst/>
          </a:prstGeom>
          <a:solidFill>
            <a:schemeClr val="accent1"/>
          </a:solidFill>
          <a:ln w="9525">
            <a:solidFill>
              <a:schemeClr val="tx1"/>
            </a:solidFill>
            <a:round/>
            <a:headEnd/>
            <a:tailEnd/>
          </a:ln>
        </p:spPr>
        <p:txBody>
          <a:bodyPr wrap="none" anchor="ctr"/>
          <a:lstStyle/>
          <a:p>
            <a:pPr algn="ctr"/>
            <a:r>
              <a:rPr lang="en-US" sz="2000" b="1"/>
              <a:t>The midline</a:t>
            </a:r>
          </a:p>
        </p:txBody>
      </p:sp>
      <p:sp>
        <p:nvSpPr>
          <p:cNvPr id="10247" name="WordArt 7"/>
          <p:cNvSpPr>
            <a:spLocks noChangeArrowheads="1" noChangeShapeType="1" noTextEdit="1"/>
          </p:cNvSpPr>
          <p:nvPr/>
        </p:nvSpPr>
        <p:spPr bwMode="auto">
          <a:xfrm>
            <a:off x="2362200" y="2895600"/>
            <a:ext cx="533400" cy="6000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1</a:t>
            </a:r>
          </a:p>
        </p:txBody>
      </p:sp>
      <p:sp>
        <p:nvSpPr>
          <p:cNvPr id="10248" name="WordArt 8"/>
          <p:cNvSpPr>
            <a:spLocks noChangeArrowheads="1" noChangeShapeType="1" noTextEdit="1"/>
          </p:cNvSpPr>
          <p:nvPr/>
        </p:nvSpPr>
        <p:spPr bwMode="auto">
          <a:xfrm>
            <a:off x="5562600" y="2743200"/>
            <a:ext cx="685800" cy="7524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2</a:t>
            </a:r>
          </a:p>
        </p:txBody>
      </p:sp>
      <p:sp>
        <p:nvSpPr>
          <p:cNvPr id="10249" name="WordArt 9"/>
          <p:cNvSpPr>
            <a:spLocks noChangeArrowheads="1" noChangeShapeType="1" noTextEdit="1"/>
          </p:cNvSpPr>
          <p:nvPr/>
        </p:nvSpPr>
        <p:spPr bwMode="auto">
          <a:xfrm>
            <a:off x="5486400" y="4495800"/>
            <a:ext cx="609600" cy="6762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3</a:t>
            </a:r>
          </a:p>
        </p:txBody>
      </p:sp>
      <p:sp>
        <p:nvSpPr>
          <p:cNvPr id="10250" name="WordArt 10"/>
          <p:cNvSpPr>
            <a:spLocks noChangeArrowheads="1" noChangeShapeType="1" noTextEdit="1"/>
          </p:cNvSpPr>
          <p:nvPr/>
        </p:nvSpPr>
        <p:spPr bwMode="auto">
          <a:xfrm>
            <a:off x="2514600" y="4343400"/>
            <a:ext cx="609600" cy="6762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4</a:t>
            </a:r>
          </a:p>
        </p:txBody>
      </p:sp>
      <p:sp>
        <p:nvSpPr>
          <p:cNvPr id="10251" name="Rectangle 11"/>
          <p:cNvSpPr>
            <a:spLocks noChangeArrowheads="1"/>
          </p:cNvSpPr>
          <p:nvPr/>
        </p:nvSpPr>
        <p:spPr bwMode="auto">
          <a:xfrm>
            <a:off x="762000" y="1828800"/>
            <a:ext cx="3048000" cy="685800"/>
          </a:xfrm>
          <a:prstGeom prst="rect">
            <a:avLst/>
          </a:prstGeom>
          <a:solidFill>
            <a:schemeClr val="bg1"/>
          </a:solidFill>
          <a:ln w="9525">
            <a:solidFill>
              <a:schemeClr val="tx1"/>
            </a:solidFill>
            <a:miter lim="800000"/>
            <a:headEnd/>
            <a:tailEnd/>
          </a:ln>
        </p:spPr>
        <p:txBody>
          <a:bodyPr wrap="none" anchor="ctr"/>
          <a:lstStyle/>
          <a:p>
            <a:pPr algn="ctr"/>
            <a:r>
              <a:rPr lang="en-US" b="1"/>
              <a:t>8</a:t>
            </a:r>
            <a:r>
              <a:rPr lang="en-US"/>
              <a:t> </a:t>
            </a:r>
            <a:r>
              <a:rPr lang="en-US" b="1"/>
              <a:t>teeth (Permanent)</a:t>
            </a:r>
          </a:p>
          <a:p>
            <a:pPr algn="ctr"/>
            <a:r>
              <a:rPr lang="en-US" b="1"/>
              <a:t>5 teeth (Primary</a:t>
            </a:r>
            <a:r>
              <a:rPr lang="en-US"/>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8229600" cy="868363"/>
          </a:xfrm>
        </p:spPr>
        <p:txBody>
          <a:bodyPr/>
          <a:lstStyle/>
          <a:p>
            <a:pPr eaLnBrk="1" hangingPunct="1"/>
            <a:r>
              <a:rPr lang="en-US" b="1" i="1" smtClean="0"/>
              <a:t>Dental Arches and Quadrants</a:t>
            </a:r>
          </a:p>
        </p:txBody>
      </p:sp>
      <p:sp>
        <p:nvSpPr>
          <p:cNvPr id="11267" name="Line 3"/>
          <p:cNvSpPr>
            <a:spLocks noChangeShapeType="1"/>
          </p:cNvSpPr>
          <p:nvPr/>
        </p:nvSpPr>
        <p:spPr bwMode="auto">
          <a:xfrm>
            <a:off x="7467600" y="2514600"/>
            <a:ext cx="0" cy="3352800"/>
          </a:xfrm>
          <a:prstGeom prst="line">
            <a:avLst/>
          </a:prstGeom>
          <a:noFill/>
          <a:ln w="9525">
            <a:solidFill>
              <a:schemeClr val="tx1"/>
            </a:solidFill>
            <a:round/>
            <a:headEnd/>
            <a:tailEnd/>
          </a:ln>
        </p:spPr>
        <p:txBody>
          <a:bodyPr/>
          <a:lstStyle/>
          <a:p>
            <a:endParaRPr lang="en-IN"/>
          </a:p>
        </p:txBody>
      </p:sp>
      <p:sp>
        <p:nvSpPr>
          <p:cNvPr id="11268" name="Line 4"/>
          <p:cNvSpPr>
            <a:spLocks noChangeShapeType="1"/>
          </p:cNvSpPr>
          <p:nvPr/>
        </p:nvSpPr>
        <p:spPr bwMode="auto">
          <a:xfrm>
            <a:off x="762000" y="3886200"/>
            <a:ext cx="8153400" cy="0"/>
          </a:xfrm>
          <a:prstGeom prst="line">
            <a:avLst/>
          </a:prstGeom>
          <a:noFill/>
          <a:ln w="9525">
            <a:solidFill>
              <a:schemeClr val="tx1"/>
            </a:solidFill>
            <a:round/>
            <a:headEnd/>
            <a:tailEnd/>
          </a:ln>
        </p:spPr>
        <p:txBody>
          <a:bodyPr/>
          <a:lstStyle/>
          <a:p>
            <a:endParaRPr lang="en-IN"/>
          </a:p>
        </p:txBody>
      </p:sp>
      <p:sp>
        <p:nvSpPr>
          <p:cNvPr id="11269" name="WordArt 8"/>
          <p:cNvSpPr>
            <a:spLocks noChangeArrowheads="1" noChangeShapeType="1" noTextEdit="1"/>
          </p:cNvSpPr>
          <p:nvPr/>
        </p:nvSpPr>
        <p:spPr bwMode="auto">
          <a:xfrm>
            <a:off x="8001000" y="2743200"/>
            <a:ext cx="685800" cy="7524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2</a:t>
            </a:r>
          </a:p>
        </p:txBody>
      </p:sp>
      <p:sp>
        <p:nvSpPr>
          <p:cNvPr id="11270" name="WordArt 9"/>
          <p:cNvSpPr>
            <a:spLocks noChangeArrowheads="1" noChangeShapeType="1" noTextEdit="1"/>
          </p:cNvSpPr>
          <p:nvPr/>
        </p:nvSpPr>
        <p:spPr bwMode="auto">
          <a:xfrm>
            <a:off x="8077200" y="4419600"/>
            <a:ext cx="609600" cy="6762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3</a:t>
            </a:r>
          </a:p>
        </p:txBody>
      </p:sp>
      <p:sp>
        <p:nvSpPr>
          <p:cNvPr id="11271" name="WordArt 10"/>
          <p:cNvSpPr>
            <a:spLocks noChangeArrowheads="1" noChangeShapeType="1" noTextEdit="1"/>
          </p:cNvSpPr>
          <p:nvPr/>
        </p:nvSpPr>
        <p:spPr bwMode="auto">
          <a:xfrm>
            <a:off x="3810000" y="4267200"/>
            <a:ext cx="609600" cy="6762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4</a:t>
            </a:r>
          </a:p>
        </p:txBody>
      </p:sp>
      <p:sp>
        <p:nvSpPr>
          <p:cNvPr id="11272" name="Rectangle 11"/>
          <p:cNvSpPr>
            <a:spLocks noChangeArrowheads="1"/>
          </p:cNvSpPr>
          <p:nvPr/>
        </p:nvSpPr>
        <p:spPr bwMode="auto">
          <a:xfrm>
            <a:off x="762000" y="1752600"/>
            <a:ext cx="3048000" cy="762000"/>
          </a:xfrm>
          <a:prstGeom prst="rect">
            <a:avLst/>
          </a:prstGeom>
          <a:solidFill>
            <a:schemeClr val="bg1"/>
          </a:solidFill>
          <a:ln w="9525">
            <a:solidFill>
              <a:schemeClr val="tx1"/>
            </a:solidFill>
            <a:miter lim="800000"/>
            <a:headEnd/>
            <a:tailEnd/>
          </a:ln>
        </p:spPr>
        <p:txBody>
          <a:bodyPr wrap="none" anchor="ctr"/>
          <a:lstStyle/>
          <a:p>
            <a:pPr algn="ctr"/>
            <a:r>
              <a:rPr lang="en-US" b="1"/>
              <a:t>5 teeth (Primary</a:t>
            </a:r>
            <a:r>
              <a:rPr lang="en-US"/>
              <a:t>)</a:t>
            </a:r>
          </a:p>
        </p:txBody>
      </p:sp>
      <p:sp>
        <p:nvSpPr>
          <p:cNvPr id="11273" name="Rectangle 12"/>
          <p:cNvSpPr>
            <a:spLocks noChangeArrowheads="1"/>
          </p:cNvSpPr>
          <p:nvPr/>
        </p:nvSpPr>
        <p:spPr bwMode="auto">
          <a:xfrm>
            <a:off x="304800" y="2819400"/>
            <a:ext cx="7086600" cy="685800"/>
          </a:xfrm>
          <a:prstGeom prst="rect">
            <a:avLst/>
          </a:prstGeom>
          <a:solidFill>
            <a:schemeClr val="accent1"/>
          </a:solidFill>
          <a:ln w="9525">
            <a:solidFill>
              <a:schemeClr val="tx1"/>
            </a:solidFill>
            <a:miter lim="800000"/>
            <a:headEnd/>
            <a:tailEnd/>
          </a:ln>
        </p:spPr>
        <p:txBody>
          <a:bodyPr wrap="none" anchor="ctr"/>
          <a:lstStyle/>
          <a:p>
            <a:pPr algn="ctr"/>
            <a:r>
              <a:rPr lang="en-US" b="1"/>
              <a:t>Second molar, first molar, canine, lateral Incisor, Central Incisor</a:t>
            </a:r>
          </a:p>
        </p:txBody>
      </p:sp>
      <p:pic>
        <p:nvPicPr>
          <p:cNvPr id="11" name="Picture 4" descr="Primary-teeth-final"/>
          <p:cNvPicPr>
            <a:picLocks noChangeAspect="1" noChangeArrowheads="1"/>
          </p:cNvPicPr>
          <p:nvPr/>
        </p:nvPicPr>
        <p:blipFill>
          <a:blip r:embed="rId3"/>
          <a:srcRect/>
          <a:stretch>
            <a:fillRect/>
          </a:stretch>
        </p:blipFill>
        <p:spPr bwMode="auto">
          <a:xfrm>
            <a:off x="214282" y="3929066"/>
            <a:ext cx="1867849" cy="26431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868363"/>
          </a:xfrm>
        </p:spPr>
        <p:txBody>
          <a:bodyPr/>
          <a:lstStyle/>
          <a:p>
            <a:pPr eaLnBrk="1" hangingPunct="1"/>
            <a:r>
              <a:rPr lang="en-US" b="1" i="1" smtClean="0"/>
              <a:t>Dental Arches and Quadrants</a:t>
            </a:r>
          </a:p>
        </p:txBody>
      </p:sp>
      <p:sp>
        <p:nvSpPr>
          <p:cNvPr id="13315" name="Line 3"/>
          <p:cNvSpPr>
            <a:spLocks noChangeShapeType="1"/>
          </p:cNvSpPr>
          <p:nvPr/>
        </p:nvSpPr>
        <p:spPr bwMode="auto">
          <a:xfrm>
            <a:off x="7924800" y="2438400"/>
            <a:ext cx="0" cy="3352800"/>
          </a:xfrm>
          <a:prstGeom prst="line">
            <a:avLst/>
          </a:prstGeom>
          <a:noFill/>
          <a:ln w="9525">
            <a:solidFill>
              <a:schemeClr val="tx1"/>
            </a:solidFill>
            <a:round/>
            <a:headEnd/>
            <a:tailEnd/>
          </a:ln>
        </p:spPr>
        <p:txBody>
          <a:bodyPr/>
          <a:lstStyle/>
          <a:p>
            <a:endParaRPr lang="en-IN"/>
          </a:p>
        </p:txBody>
      </p:sp>
      <p:sp>
        <p:nvSpPr>
          <p:cNvPr id="13316" name="Line 4"/>
          <p:cNvSpPr>
            <a:spLocks noChangeShapeType="1"/>
          </p:cNvSpPr>
          <p:nvPr/>
        </p:nvSpPr>
        <p:spPr bwMode="auto">
          <a:xfrm>
            <a:off x="762000" y="3886200"/>
            <a:ext cx="8153400" cy="0"/>
          </a:xfrm>
          <a:prstGeom prst="line">
            <a:avLst/>
          </a:prstGeom>
          <a:noFill/>
          <a:ln w="9525">
            <a:solidFill>
              <a:schemeClr val="tx1"/>
            </a:solidFill>
            <a:round/>
            <a:headEnd/>
            <a:tailEnd/>
          </a:ln>
        </p:spPr>
        <p:txBody>
          <a:bodyPr/>
          <a:lstStyle/>
          <a:p>
            <a:endParaRPr lang="en-IN"/>
          </a:p>
        </p:txBody>
      </p:sp>
      <p:sp>
        <p:nvSpPr>
          <p:cNvPr id="13317" name="WordArt 5"/>
          <p:cNvSpPr>
            <a:spLocks noChangeArrowheads="1" noChangeShapeType="1" noTextEdit="1"/>
          </p:cNvSpPr>
          <p:nvPr/>
        </p:nvSpPr>
        <p:spPr bwMode="auto">
          <a:xfrm>
            <a:off x="8229600" y="2895600"/>
            <a:ext cx="457200" cy="6000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2</a:t>
            </a:r>
          </a:p>
        </p:txBody>
      </p:sp>
      <p:sp>
        <p:nvSpPr>
          <p:cNvPr id="13318" name="WordArt 6"/>
          <p:cNvSpPr>
            <a:spLocks noChangeArrowheads="1" noChangeShapeType="1" noTextEdit="1"/>
          </p:cNvSpPr>
          <p:nvPr/>
        </p:nvSpPr>
        <p:spPr bwMode="auto">
          <a:xfrm>
            <a:off x="8229600" y="4343400"/>
            <a:ext cx="457200" cy="5238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3</a:t>
            </a:r>
          </a:p>
        </p:txBody>
      </p:sp>
      <p:sp>
        <p:nvSpPr>
          <p:cNvPr id="13319" name="WordArt 7"/>
          <p:cNvSpPr>
            <a:spLocks noChangeArrowheads="1" noChangeShapeType="1" noTextEdit="1"/>
          </p:cNvSpPr>
          <p:nvPr/>
        </p:nvSpPr>
        <p:spPr bwMode="auto">
          <a:xfrm>
            <a:off x="3810000" y="4343400"/>
            <a:ext cx="457200" cy="600075"/>
          </a:xfrm>
          <a:prstGeom prst="rect">
            <a:avLst/>
          </a:prstGeom>
        </p:spPr>
        <p:txBody>
          <a:bodyPr wrap="none" fromWordArt="1">
            <a:prstTxWarp prst="textPlain">
              <a:avLst>
                <a:gd name="adj" fmla="val 50000"/>
              </a:avLst>
            </a:prstTxWarp>
          </a:bodyPr>
          <a:lstStyle/>
          <a:p>
            <a:pPr algn="ctr" rtl="0"/>
            <a:r>
              <a:rPr lang="en-IN"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4</a:t>
            </a:r>
          </a:p>
        </p:txBody>
      </p:sp>
      <p:sp>
        <p:nvSpPr>
          <p:cNvPr id="13320" name="Rectangle 8"/>
          <p:cNvSpPr>
            <a:spLocks noChangeArrowheads="1"/>
          </p:cNvSpPr>
          <p:nvPr/>
        </p:nvSpPr>
        <p:spPr bwMode="auto">
          <a:xfrm>
            <a:off x="762000" y="1752600"/>
            <a:ext cx="3048000" cy="762000"/>
          </a:xfrm>
          <a:prstGeom prst="rect">
            <a:avLst/>
          </a:prstGeom>
          <a:solidFill>
            <a:schemeClr val="bg1"/>
          </a:solidFill>
          <a:ln w="9525">
            <a:solidFill>
              <a:schemeClr val="tx1"/>
            </a:solidFill>
            <a:miter lim="800000"/>
            <a:headEnd/>
            <a:tailEnd/>
          </a:ln>
        </p:spPr>
        <p:txBody>
          <a:bodyPr wrap="none" anchor="ctr"/>
          <a:lstStyle/>
          <a:p>
            <a:pPr algn="ctr"/>
            <a:r>
              <a:rPr lang="en-US" b="1"/>
              <a:t>8 teeth (Permanent</a:t>
            </a:r>
            <a:r>
              <a:rPr lang="en-US"/>
              <a:t>)</a:t>
            </a:r>
          </a:p>
        </p:txBody>
      </p:sp>
      <p:sp>
        <p:nvSpPr>
          <p:cNvPr id="13321" name="Rectangle 9"/>
          <p:cNvSpPr>
            <a:spLocks noChangeArrowheads="1"/>
          </p:cNvSpPr>
          <p:nvPr/>
        </p:nvSpPr>
        <p:spPr bwMode="auto">
          <a:xfrm>
            <a:off x="152400" y="2743200"/>
            <a:ext cx="7696200" cy="685800"/>
          </a:xfrm>
          <a:prstGeom prst="rect">
            <a:avLst/>
          </a:prstGeom>
          <a:solidFill>
            <a:schemeClr val="accent1"/>
          </a:solidFill>
          <a:ln w="9525">
            <a:solidFill>
              <a:schemeClr val="tx1"/>
            </a:solidFill>
            <a:miter lim="800000"/>
            <a:headEnd/>
            <a:tailEnd/>
          </a:ln>
        </p:spPr>
        <p:txBody>
          <a:bodyPr wrap="none" anchor="ctr"/>
          <a:lstStyle/>
          <a:p>
            <a:pPr algn="ctr"/>
            <a:r>
              <a:rPr lang="en-US" sz="1400" b="1"/>
              <a:t>3</a:t>
            </a:r>
            <a:r>
              <a:rPr lang="en-US" sz="1400" b="1" baseline="30000"/>
              <a:t>rd</a:t>
            </a:r>
            <a:r>
              <a:rPr lang="en-US" sz="1400" b="1"/>
              <a:t>  molar, 2</a:t>
            </a:r>
            <a:r>
              <a:rPr lang="en-US" sz="1400" b="1" baseline="30000"/>
              <a:t>nd</a:t>
            </a:r>
            <a:r>
              <a:rPr lang="en-US" sz="1400" b="1"/>
              <a:t>  molar, 1</a:t>
            </a:r>
            <a:r>
              <a:rPr lang="en-US" sz="1400" b="1" baseline="30000"/>
              <a:t>st</a:t>
            </a:r>
            <a:r>
              <a:rPr lang="en-US" sz="1400" b="1"/>
              <a:t>  molar, 2</a:t>
            </a:r>
            <a:r>
              <a:rPr lang="en-US" sz="1400" b="1" baseline="30000"/>
              <a:t>nd</a:t>
            </a:r>
            <a:r>
              <a:rPr lang="en-US" sz="1400" b="1"/>
              <a:t>  premolar, 1</a:t>
            </a:r>
            <a:r>
              <a:rPr lang="en-US" sz="1400" b="1" baseline="30000"/>
              <a:t>st</a:t>
            </a:r>
            <a:r>
              <a:rPr lang="en-US" sz="1400" b="1"/>
              <a:t> premolar, canine, lateral, Central Incisor</a:t>
            </a:r>
          </a:p>
        </p:txBody>
      </p:sp>
      <p:pic>
        <p:nvPicPr>
          <p:cNvPr id="10" name="Picture 4" descr="035%20Dental%20arch%20of%20adult"/>
          <p:cNvPicPr>
            <a:picLocks noChangeAspect="1" noChangeArrowheads="1"/>
          </p:cNvPicPr>
          <p:nvPr/>
        </p:nvPicPr>
        <p:blipFill>
          <a:blip r:embed="rId3"/>
          <a:srcRect l="27306" t="10219" r="25060" b="5413"/>
          <a:stretch>
            <a:fillRect/>
          </a:stretch>
        </p:blipFill>
        <p:spPr bwMode="auto">
          <a:xfrm>
            <a:off x="642910" y="4071942"/>
            <a:ext cx="1895609" cy="25717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t>Surfaces of teeth</a:t>
            </a:r>
            <a:endParaRPr lang="en-IN" b="1" dirty="0"/>
          </a:p>
        </p:txBody>
      </p:sp>
      <p:sp>
        <p:nvSpPr>
          <p:cNvPr id="3" name="Content Placeholder 2"/>
          <p:cNvSpPr>
            <a:spLocks noGrp="1"/>
          </p:cNvSpPr>
          <p:nvPr>
            <p:ph idx="1"/>
          </p:nvPr>
        </p:nvSpPr>
        <p:spPr/>
        <p:txBody>
          <a:bodyPr/>
          <a:lstStyle/>
          <a:p>
            <a:r>
              <a:rPr lang="en-US" dirty="0" smtClean="0"/>
              <a:t>Five surfaces can be recognized on the crowns of all teeth</a:t>
            </a:r>
          </a:p>
          <a:p>
            <a:endParaRPr lang="en-IN" dirty="0"/>
          </a:p>
        </p:txBody>
      </p:sp>
      <p:graphicFrame>
        <p:nvGraphicFramePr>
          <p:cNvPr id="4" name="Content Placeholder 3"/>
          <p:cNvGraphicFramePr>
            <a:graphicFrameLocks/>
          </p:cNvGraphicFramePr>
          <p:nvPr/>
        </p:nvGraphicFramePr>
        <p:xfrm>
          <a:off x="785786" y="3132786"/>
          <a:ext cx="7000924" cy="3153732"/>
        </p:xfrm>
        <a:graphic>
          <a:graphicData uri="http://schemas.openxmlformats.org/drawingml/2006/table">
            <a:tbl>
              <a:tblPr firstRow="1" bandRow="1">
                <a:tableStyleId>{5C22544A-7EE6-4342-B048-85BDC9FD1C3A}</a:tableStyleId>
              </a:tblPr>
              <a:tblGrid>
                <a:gridCol w="3500462"/>
                <a:gridCol w="3500462"/>
              </a:tblGrid>
              <a:tr h="525622">
                <a:tc>
                  <a:txBody>
                    <a:bodyPr/>
                    <a:lstStyle/>
                    <a:p>
                      <a:pPr algn="ctr"/>
                      <a:r>
                        <a:rPr lang="en-US" dirty="0" smtClean="0"/>
                        <a:t>Anterior teeth</a:t>
                      </a:r>
                      <a:endParaRPr lang="en-IN" dirty="0"/>
                    </a:p>
                  </a:txBody>
                  <a:tcPr/>
                </a:tc>
                <a:tc>
                  <a:txBody>
                    <a:bodyPr/>
                    <a:lstStyle/>
                    <a:p>
                      <a:pPr algn="ctr"/>
                      <a:r>
                        <a:rPr lang="en-US" dirty="0" smtClean="0"/>
                        <a:t>Posterior teeth</a:t>
                      </a:r>
                      <a:endParaRPr lang="en-IN" dirty="0"/>
                    </a:p>
                  </a:txBody>
                  <a:tcPr/>
                </a:tc>
              </a:tr>
              <a:tr h="525622">
                <a:tc>
                  <a:txBody>
                    <a:bodyPr/>
                    <a:lstStyle/>
                    <a:p>
                      <a:pPr algn="ctr"/>
                      <a:r>
                        <a:rPr lang="en-US" dirty="0" smtClean="0"/>
                        <a:t>Labial</a:t>
                      </a:r>
                      <a:endParaRPr lang="en-IN" dirty="0"/>
                    </a:p>
                  </a:txBody>
                  <a:tcPr/>
                </a:tc>
                <a:tc>
                  <a:txBody>
                    <a:bodyPr/>
                    <a:lstStyle/>
                    <a:p>
                      <a:pPr algn="ctr"/>
                      <a:r>
                        <a:rPr lang="en-US" dirty="0" err="1" smtClean="0"/>
                        <a:t>Buccal</a:t>
                      </a:r>
                      <a:endParaRPr lang="en-IN" dirty="0"/>
                    </a:p>
                  </a:txBody>
                  <a:tcPr/>
                </a:tc>
              </a:tr>
              <a:tr h="525622">
                <a:tc>
                  <a:txBody>
                    <a:bodyPr/>
                    <a:lstStyle/>
                    <a:p>
                      <a:pPr algn="ctr"/>
                      <a:r>
                        <a:rPr lang="en-US" dirty="0" smtClean="0"/>
                        <a:t>Lingual / Palatal</a:t>
                      </a:r>
                      <a:endParaRPr lang="en-IN" dirty="0"/>
                    </a:p>
                  </a:txBody>
                  <a:tcPr/>
                </a:tc>
                <a:tc>
                  <a:txBody>
                    <a:bodyPr/>
                    <a:lstStyle/>
                    <a:p>
                      <a:pPr algn="ctr"/>
                      <a:r>
                        <a:rPr lang="en-US" dirty="0" smtClean="0"/>
                        <a:t>Lingual / Palatal</a:t>
                      </a:r>
                      <a:endParaRPr lang="en-IN" dirty="0"/>
                    </a:p>
                  </a:txBody>
                  <a:tcPr/>
                </a:tc>
              </a:tr>
              <a:tr h="525622">
                <a:tc>
                  <a:txBody>
                    <a:bodyPr/>
                    <a:lstStyle/>
                    <a:p>
                      <a:pPr algn="ctr"/>
                      <a:r>
                        <a:rPr lang="en-US" dirty="0" err="1" smtClean="0"/>
                        <a:t>Mesial</a:t>
                      </a:r>
                      <a:endParaRPr lang="en-IN" dirty="0"/>
                    </a:p>
                  </a:txBody>
                  <a:tcPr/>
                </a:tc>
                <a:tc>
                  <a:txBody>
                    <a:bodyPr/>
                    <a:lstStyle/>
                    <a:p>
                      <a:pPr algn="ctr"/>
                      <a:r>
                        <a:rPr lang="en-US" dirty="0" err="1" smtClean="0"/>
                        <a:t>Mesial</a:t>
                      </a:r>
                      <a:endParaRPr lang="en-IN" dirty="0"/>
                    </a:p>
                  </a:txBody>
                  <a:tcPr/>
                </a:tc>
              </a:tr>
              <a:tr h="525622">
                <a:tc>
                  <a:txBody>
                    <a:bodyPr/>
                    <a:lstStyle/>
                    <a:p>
                      <a:pPr algn="ctr"/>
                      <a:r>
                        <a:rPr lang="en-US" dirty="0" smtClean="0"/>
                        <a:t>Distal</a:t>
                      </a:r>
                      <a:endParaRPr lang="en-IN" dirty="0"/>
                    </a:p>
                  </a:txBody>
                  <a:tcPr/>
                </a:tc>
                <a:tc>
                  <a:txBody>
                    <a:bodyPr/>
                    <a:lstStyle/>
                    <a:p>
                      <a:pPr algn="ctr"/>
                      <a:r>
                        <a:rPr lang="en-US" dirty="0" smtClean="0"/>
                        <a:t>Distal</a:t>
                      </a:r>
                      <a:endParaRPr lang="en-IN" dirty="0"/>
                    </a:p>
                  </a:txBody>
                  <a:tcPr/>
                </a:tc>
              </a:tr>
              <a:tr h="525622">
                <a:tc>
                  <a:txBody>
                    <a:bodyPr/>
                    <a:lstStyle/>
                    <a:p>
                      <a:pPr algn="ctr"/>
                      <a:r>
                        <a:rPr lang="en-US" dirty="0" err="1" smtClean="0"/>
                        <a:t>Incisal</a:t>
                      </a:r>
                      <a:endParaRPr lang="en-IN" dirty="0"/>
                    </a:p>
                  </a:txBody>
                  <a:tcPr/>
                </a:tc>
                <a:tc>
                  <a:txBody>
                    <a:bodyPr/>
                    <a:lstStyle/>
                    <a:p>
                      <a:pPr algn="ctr"/>
                      <a:r>
                        <a:rPr lang="en-US" dirty="0" err="1" smtClean="0"/>
                        <a:t>Occlusal</a:t>
                      </a:r>
                      <a:endParaRPr lang="en-IN"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US" dirty="0" smtClean="0"/>
              <a:t>Labial – surface towards lips (</a:t>
            </a:r>
            <a:r>
              <a:rPr lang="en-US" dirty="0" err="1" smtClean="0"/>
              <a:t>anteriors</a:t>
            </a:r>
            <a:r>
              <a:rPr lang="en-US" dirty="0" smtClean="0"/>
              <a:t>)</a:t>
            </a:r>
          </a:p>
          <a:p>
            <a:endParaRPr lang="en-US" dirty="0" smtClean="0"/>
          </a:p>
          <a:p>
            <a:r>
              <a:rPr lang="en-US" dirty="0" err="1" smtClean="0"/>
              <a:t>Buccal</a:t>
            </a:r>
            <a:r>
              <a:rPr lang="en-US" dirty="0" smtClean="0"/>
              <a:t> – surface towards cheeks (posteriors)</a:t>
            </a:r>
          </a:p>
          <a:p>
            <a:endParaRPr lang="en-US" dirty="0" smtClean="0"/>
          </a:p>
          <a:p>
            <a:r>
              <a:rPr lang="en-US" dirty="0" smtClean="0"/>
              <a:t>Lingual / Palatal – surface facing towards tongue/palate</a:t>
            </a:r>
          </a:p>
          <a:p>
            <a:endParaRPr lang="en-US" dirty="0" smtClean="0"/>
          </a:p>
          <a:p>
            <a:r>
              <a:rPr lang="en-US" dirty="0" err="1" smtClean="0"/>
              <a:t>Mesial</a:t>
            </a:r>
            <a:r>
              <a:rPr lang="en-US" dirty="0" smtClean="0"/>
              <a:t> – surface nearest to median line</a:t>
            </a:r>
          </a:p>
          <a:p>
            <a:endParaRPr lang="en-US" dirty="0" smtClean="0"/>
          </a:p>
          <a:p>
            <a:r>
              <a:rPr lang="en-US" dirty="0" smtClean="0"/>
              <a:t>Distal - surface away from the median line</a:t>
            </a:r>
          </a:p>
          <a:p>
            <a:endParaRPr lang="en-US" dirty="0" smtClean="0"/>
          </a:p>
          <a:p>
            <a:r>
              <a:rPr lang="en-US" dirty="0" err="1" smtClean="0"/>
              <a:t>Incisal</a:t>
            </a:r>
            <a:r>
              <a:rPr lang="en-US" dirty="0" smtClean="0"/>
              <a:t> / </a:t>
            </a:r>
            <a:r>
              <a:rPr lang="en-US" dirty="0" err="1" smtClean="0"/>
              <a:t>Occlusal</a:t>
            </a:r>
            <a:r>
              <a:rPr lang="en-US" dirty="0" smtClean="0"/>
              <a:t> – surface that comes in contact with those of opposing teeth</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E:\Users\Dr.Shudhanshu Dixit\Pictures\imagesCA3Z61XR.jpg"/>
          <p:cNvPicPr>
            <a:picLocks noGrp="1" noChangeAspect="1" noChangeArrowheads="1"/>
          </p:cNvPicPr>
          <p:nvPr>
            <p:ph idx="1"/>
          </p:nvPr>
        </p:nvPicPr>
        <p:blipFill>
          <a:blip r:embed="rId2"/>
          <a:srcRect/>
          <a:stretch>
            <a:fillRect/>
          </a:stretch>
        </p:blipFill>
        <p:spPr bwMode="auto">
          <a:xfrm>
            <a:off x="0" y="0"/>
            <a:ext cx="4857752" cy="3671557"/>
          </a:xfrm>
          <a:prstGeom prst="rect">
            <a:avLst/>
          </a:prstGeom>
          <a:noFill/>
        </p:spPr>
      </p:pic>
      <p:sp>
        <p:nvSpPr>
          <p:cNvPr id="5" name="TextBox 4"/>
          <p:cNvSpPr txBox="1"/>
          <p:nvPr/>
        </p:nvSpPr>
        <p:spPr>
          <a:xfrm>
            <a:off x="2000232" y="2000240"/>
            <a:ext cx="885948" cy="369332"/>
          </a:xfrm>
          <a:prstGeom prst="rect">
            <a:avLst/>
          </a:prstGeom>
          <a:noFill/>
        </p:spPr>
        <p:txBody>
          <a:bodyPr wrap="none" rtlCol="0">
            <a:spAutoFit/>
          </a:bodyPr>
          <a:lstStyle/>
          <a:p>
            <a:r>
              <a:rPr lang="en-US" b="1" dirty="0" smtClean="0"/>
              <a:t>Palatal </a:t>
            </a:r>
            <a:endParaRPr lang="en-IN" b="1" dirty="0"/>
          </a:p>
        </p:txBody>
      </p:sp>
      <p:cxnSp>
        <p:nvCxnSpPr>
          <p:cNvPr id="7" name="Straight Arrow Connector 6"/>
          <p:cNvCxnSpPr/>
          <p:nvPr/>
        </p:nvCxnSpPr>
        <p:spPr>
          <a:xfrm flipV="1">
            <a:off x="3071802" y="1857364"/>
            <a:ext cx="571504"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5400000" flipH="1" flipV="1">
            <a:off x="2536017" y="1107265"/>
            <a:ext cx="928694"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714612" y="2285992"/>
            <a:ext cx="114300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16200000" flipV="1">
            <a:off x="1285852" y="1142984"/>
            <a:ext cx="928694"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rot="16200000" flipV="1">
            <a:off x="1500166" y="1142984"/>
            <a:ext cx="142876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5" idx="1"/>
          </p:cNvCxnSpPr>
          <p:nvPr/>
        </p:nvCxnSpPr>
        <p:spPr>
          <a:xfrm rot="10800000" flipV="1">
            <a:off x="1071538" y="2184906"/>
            <a:ext cx="928694" cy="172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10800000" flipV="1">
            <a:off x="1000100" y="2357430"/>
            <a:ext cx="1143008"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2" descr="E:\Users\Dr.Shudhanshu Dixit\Pictures\imagesCA3Z61XR.jpg"/>
          <p:cNvPicPr>
            <a:picLocks noChangeAspect="1" noChangeArrowheads="1"/>
          </p:cNvPicPr>
          <p:nvPr/>
        </p:nvPicPr>
        <p:blipFill>
          <a:blip r:embed="rId2"/>
          <a:srcRect/>
          <a:stretch>
            <a:fillRect/>
          </a:stretch>
        </p:blipFill>
        <p:spPr bwMode="auto">
          <a:xfrm>
            <a:off x="4796204" y="3571876"/>
            <a:ext cx="4347795" cy="3286124"/>
          </a:xfrm>
          <a:prstGeom prst="rect">
            <a:avLst/>
          </a:prstGeom>
          <a:noFill/>
        </p:spPr>
      </p:pic>
      <p:sp>
        <p:nvSpPr>
          <p:cNvPr id="25" name="TextBox 24"/>
          <p:cNvSpPr txBox="1"/>
          <p:nvPr/>
        </p:nvSpPr>
        <p:spPr>
          <a:xfrm>
            <a:off x="2571736" y="5214950"/>
            <a:ext cx="851772" cy="369332"/>
          </a:xfrm>
          <a:prstGeom prst="rect">
            <a:avLst/>
          </a:prstGeom>
          <a:noFill/>
        </p:spPr>
        <p:txBody>
          <a:bodyPr wrap="none" rtlCol="0">
            <a:spAutoFit/>
          </a:bodyPr>
          <a:lstStyle/>
          <a:p>
            <a:r>
              <a:rPr lang="en-US" b="1" dirty="0" err="1" smtClean="0"/>
              <a:t>Buccal</a:t>
            </a:r>
            <a:r>
              <a:rPr lang="en-US" b="1" dirty="0" smtClean="0"/>
              <a:t> </a:t>
            </a:r>
            <a:endParaRPr lang="en-IN" b="1" dirty="0"/>
          </a:p>
        </p:txBody>
      </p:sp>
      <p:cxnSp>
        <p:nvCxnSpPr>
          <p:cNvPr id="26" name="Straight Arrow Connector 25"/>
          <p:cNvCxnSpPr/>
          <p:nvPr/>
        </p:nvCxnSpPr>
        <p:spPr>
          <a:xfrm rot="10800000" flipV="1">
            <a:off x="3357554" y="4714884"/>
            <a:ext cx="2071702"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rot="10800000">
            <a:off x="3500430" y="5643578"/>
            <a:ext cx="1428760" cy="5000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10800000">
            <a:off x="3714744" y="5500702"/>
            <a:ext cx="1285884"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6200000" flipV="1">
            <a:off x="6822297" y="2821777"/>
            <a:ext cx="1357322"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rot="5400000" flipH="1" flipV="1">
            <a:off x="5357818" y="3286124"/>
            <a:ext cx="1214446" cy="2143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rot="16200000" flipV="1">
            <a:off x="6180149" y="3179761"/>
            <a:ext cx="856462" cy="70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rot="16200000" flipV="1">
            <a:off x="6607983" y="3178967"/>
            <a:ext cx="856462" cy="70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6143636" y="2202412"/>
            <a:ext cx="798617" cy="369332"/>
          </a:xfrm>
          <a:prstGeom prst="rect">
            <a:avLst/>
          </a:prstGeom>
          <a:noFill/>
        </p:spPr>
        <p:txBody>
          <a:bodyPr wrap="none" rtlCol="0">
            <a:spAutoFit/>
          </a:bodyPr>
          <a:lstStyle/>
          <a:p>
            <a:r>
              <a:rPr lang="en-US" b="1" dirty="0" smtClean="0"/>
              <a:t>Labial </a:t>
            </a:r>
            <a:endParaRPr lang="en-IN"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Parts of tooth </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Any tooth has two main parts :</a:t>
            </a:r>
          </a:p>
          <a:p>
            <a:r>
              <a:rPr lang="en-US" b="1" dirty="0" smtClean="0"/>
              <a:t>Crown</a:t>
            </a:r>
          </a:p>
          <a:p>
            <a:r>
              <a:rPr lang="en-US" b="1" dirty="0" smtClean="0"/>
              <a:t>Root</a:t>
            </a:r>
          </a:p>
          <a:p>
            <a:endParaRPr lang="en-US" dirty="0"/>
          </a:p>
          <a:p>
            <a:r>
              <a:rPr lang="en-US" dirty="0" smtClean="0"/>
              <a:t>Crown – portion of tooth that projects </a:t>
            </a:r>
            <a:r>
              <a:rPr lang="en-US" b="1" dirty="0" smtClean="0"/>
              <a:t>above</a:t>
            </a:r>
            <a:r>
              <a:rPr lang="en-US" dirty="0" smtClean="0"/>
              <a:t> </a:t>
            </a:r>
            <a:r>
              <a:rPr lang="en-US" b="1" dirty="0" smtClean="0"/>
              <a:t>the gum line </a:t>
            </a:r>
            <a:r>
              <a:rPr lang="en-US" dirty="0" smtClean="0"/>
              <a:t>into the oral cavity</a:t>
            </a:r>
          </a:p>
          <a:p>
            <a:endParaRPr lang="en-US" dirty="0" smtClean="0"/>
          </a:p>
          <a:p>
            <a:r>
              <a:rPr lang="en-US" dirty="0" smtClean="0"/>
              <a:t>Root – portion of tooth that is </a:t>
            </a:r>
            <a:r>
              <a:rPr lang="en-US" b="1" dirty="0" smtClean="0"/>
              <a:t>embedded</a:t>
            </a:r>
            <a:r>
              <a:rPr lang="en-US" dirty="0" smtClean="0"/>
              <a:t> </a:t>
            </a:r>
            <a:r>
              <a:rPr lang="en-US" b="1" dirty="0" smtClean="0"/>
              <a:t>in the jaw bone </a:t>
            </a:r>
            <a:r>
              <a:rPr lang="en-US" dirty="0" smtClean="0"/>
              <a:t>&amp; anchors the tooth</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E:\Users\Dr.Shudhanshu Dixit\Pictures\imagesCAY2IIE8.jpg"/>
          <p:cNvPicPr>
            <a:picLocks noGrp="1" noChangeAspect="1" noChangeArrowheads="1"/>
          </p:cNvPicPr>
          <p:nvPr>
            <p:ph idx="1"/>
          </p:nvPr>
        </p:nvPicPr>
        <p:blipFill>
          <a:blip r:embed="rId2"/>
          <a:srcRect/>
          <a:stretch>
            <a:fillRect/>
          </a:stretch>
        </p:blipFill>
        <p:spPr bwMode="auto">
          <a:xfrm>
            <a:off x="399720" y="1071546"/>
            <a:ext cx="7601304" cy="5085963"/>
          </a:xfrm>
          <a:prstGeom prst="rect">
            <a:avLst/>
          </a:prstGeom>
          <a:noFill/>
        </p:spPr>
      </p:pic>
      <p:cxnSp>
        <p:nvCxnSpPr>
          <p:cNvPr id="5" name="Straight Arrow Connector 4"/>
          <p:cNvCxnSpPr/>
          <p:nvPr/>
        </p:nvCxnSpPr>
        <p:spPr>
          <a:xfrm flipV="1">
            <a:off x="2214546" y="2928934"/>
            <a:ext cx="1357322"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rot="16200000" flipV="1">
            <a:off x="2928926" y="4214818"/>
            <a:ext cx="214314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rot="10800000" flipV="1">
            <a:off x="4786314" y="1857364"/>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10800000">
            <a:off x="4572000" y="3071810"/>
            <a:ext cx="1143008"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5400000" flipH="1" flipV="1">
            <a:off x="2607455" y="3178967"/>
            <a:ext cx="1285884"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714744" y="2571744"/>
            <a:ext cx="1162498" cy="461665"/>
          </a:xfrm>
          <a:prstGeom prst="rect">
            <a:avLst/>
          </a:prstGeom>
          <a:noFill/>
        </p:spPr>
        <p:txBody>
          <a:bodyPr wrap="none" rtlCol="0">
            <a:spAutoFit/>
          </a:bodyPr>
          <a:lstStyle/>
          <a:p>
            <a:r>
              <a:rPr lang="en-US" sz="2400" b="1" dirty="0" smtClean="0"/>
              <a:t>Lingual </a:t>
            </a:r>
            <a:endParaRPr lang="en-IN"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E:\Users\Dr.Shudhanshu Dixit\Pictures\imagesCA3Z61XR.jpg"/>
          <p:cNvPicPr>
            <a:picLocks noGrp="1" noChangeAspect="1" noChangeArrowheads="1"/>
          </p:cNvPicPr>
          <p:nvPr>
            <p:ph idx="1"/>
          </p:nvPr>
        </p:nvPicPr>
        <p:blipFill>
          <a:blip r:embed="rId2"/>
          <a:srcRect/>
          <a:stretch>
            <a:fillRect/>
          </a:stretch>
        </p:blipFill>
        <p:spPr bwMode="auto">
          <a:xfrm>
            <a:off x="642910" y="571480"/>
            <a:ext cx="7786742" cy="5885328"/>
          </a:xfrm>
          <a:prstGeom prst="rect">
            <a:avLst/>
          </a:prstGeom>
          <a:noFill/>
        </p:spPr>
      </p:pic>
      <p:cxnSp>
        <p:nvCxnSpPr>
          <p:cNvPr id="6" name="Straight Connector 5"/>
          <p:cNvCxnSpPr/>
          <p:nvPr/>
        </p:nvCxnSpPr>
        <p:spPr>
          <a:xfrm rot="16200000" flipH="1">
            <a:off x="1178706" y="3321854"/>
            <a:ext cx="6715150" cy="71441"/>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118726" y="857232"/>
            <a:ext cx="381836" cy="369332"/>
          </a:xfrm>
          <a:prstGeom prst="rect">
            <a:avLst/>
          </a:prstGeom>
          <a:noFill/>
        </p:spPr>
        <p:txBody>
          <a:bodyPr wrap="none" rtlCol="0">
            <a:spAutoFit/>
          </a:bodyPr>
          <a:lstStyle/>
          <a:p>
            <a:r>
              <a:rPr lang="en-US" dirty="0" smtClean="0"/>
              <a:t>M</a:t>
            </a:r>
            <a:endParaRPr lang="en-IN" dirty="0"/>
          </a:p>
        </p:txBody>
      </p:sp>
      <p:sp>
        <p:nvSpPr>
          <p:cNvPr id="11" name="TextBox 10"/>
          <p:cNvSpPr txBox="1"/>
          <p:nvPr/>
        </p:nvSpPr>
        <p:spPr>
          <a:xfrm>
            <a:off x="4500562" y="857232"/>
            <a:ext cx="381836" cy="369332"/>
          </a:xfrm>
          <a:prstGeom prst="rect">
            <a:avLst/>
          </a:prstGeom>
          <a:noFill/>
        </p:spPr>
        <p:txBody>
          <a:bodyPr wrap="square" rtlCol="0">
            <a:spAutoFit/>
          </a:bodyPr>
          <a:lstStyle/>
          <a:p>
            <a:r>
              <a:rPr lang="en-US" dirty="0" smtClean="0"/>
              <a:t>M</a:t>
            </a:r>
            <a:endParaRPr lang="en-IN" dirty="0"/>
          </a:p>
        </p:txBody>
      </p:sp>
      <p:sp>
        <p:nvSpPr>
          <p:cNvPr id="12" name="TextBox 11"/>
          <p:cNvSpPr txBox="1"/>
          <p:nvPr/>
        </p:nvSpPr>
        <p:spPr>
          <a:xfrm>
            <a:off x="5333172" y="1142984"/>
            <a:ext cx="381836" cy="369332"/>
          </a:xfrm>
          <a:prstGeom prst="rect">
            <a:avLst/>
          </a:prstGeom>
          <a:noFill/>
        </p:spPr>
        <p:txBody>
          <a:bodyPr wrap="none" rtlCol="0">
            <a:spAutoFit/>
          </a:bodyPr>
          <a:lstStyle/>
          <a:p>
            <a:r>
              <a:rPr lang="en-US" dirty="0" smtClean="0"/>
              <a:t>M</a:t>
            </a:r>
            <a:endParaRPr lang="en-IN" dirty="0"/>
          </a:p>
        </p:txBody>
      </p:sp>
      <p:sp>
        <p:nvSpPr>
          <p:cNvPr id="13" name="TextBox 12"/>
          <p:cNvSpPr txBox="1"/>
          <p:nvPr/>
        </p:nvSpPr>
        <p:spPr>
          <a:xfrm>
            <a:off x="3286116" y="1214422"/>
            <a:ext cx="381836" cy="369332"/>
          </a:xfrm>
          <a:prstGeom prst="rect">
            <a:avLst/>
          </a:prstGeom>
          <a:noFill/>
        </p:spPr>
        <p:txBody>
          <a:bodyPr wrap="none" rtlCol="0">
            <a:spAutoFit/>
          </a:bodyPr>
          <a:lstStyle/>
          <a:p>
            <a:r>
              <a:rPr lang="en-US" dirty="0" smtClean="0"/>
              <a:t>M</a:t>
            </a:r>
            <a:endParaRPr lang="en-IN" dirty="0"/>
          </a:p>
        </p:txBody>
      </p:sp>
      <p:sp>
        <p:nvSpPr>
          <p:cNvPr id="14" name="TextBox 13"/>
          <p:cNvSpPr txBox="1"/>
          <p:nvPr/>
        </p:nvSpPr>
        <p:spPr>
          <a:xfrm>
            <a:off x="1643042" y="3929066"/>
            <a:ext cx="381836" cy="369332"/>
          </a:xfrm>
          <a:prstGeom prst="rect">
            <a:avLst/>
          </a:prstGeom>
          <a:noFill/>
        </p:spPr>
        <p:txBody>
          <a:bodyPr wrap="none" rtlCol="0">
            <a:spAutoFit/>
          </a:bodyPr>
          <a:lstStyle/>
          <a:p>
            <a:r>
              <a:rPr lang="en-US" dirty="0" smtClean="0"/>
              <a:t>M</a:t>
            </a:r>
            <a:endParaRPr lang="en-IN" dirty="0"/>
          </a:p>
        </p:txBody>
      </p:sp>
      <p:sp>
        <p:nvSpPr>
          <p:cNvPr id="15" name="TextBox 14"/>
          <p:cNvSpPr txBox="1"/>
          <p:nvPr/>
        </p:nvSpPr>
        <p:spPr>
          <a:xfrm>
            <a:off x="6286512" y="2357430"/>
            <a:ext cx="381836" cy="369332"/>
          </a:xfrm>
          <a:prstGeom prst="rect">
            <a:avLst/>
          </a:prstGeom>
          <a:noFill/>
        </p:spPr>
        <p:txBody>
          <a:bodyPr wrap="none" rtlCol="0">
            <a:spAutoFit/>
          </a:bodyPr>
          <a:lstStyle/>
          <a:p>
            <a:r>
              <a:rPr lang="en-US" dirty="0" smtClean="0"/>
              <a:t>M</a:t>
            </a:r>
            <a:endParaRPr lang="en-IN" dirty="0"/>
          </a:p>
        </p:txBody>
      </p:sp>
      <p:sp>
        <p:nvSpPr>
          <p:cNvPr id="16" name="TextBox 15"/>
          <p:cNvSpPr txBox="1"/>
          <p:nvPr/>
        </p:nvSpPr>
        <p:spPr>
          <a:xfrm>
            <a:off x="7000892" y="3929066"/>
            <a:ext cx="381836" cy="369332"/>
          </a:xfrm>
          <a:prstGeom prst="rect">
            <a:avLst/>
          </a:prstGeom>
          <a:noFill/>
        </p:spPr>
        <p:txBody>
          <a:bodyPr wrap="none" rtlCol="0">
            <a:spAutoFit/>
          </a:bodyPr>
          <a:lstStyle/>
          <a:p>
            <a:r>
              <a:rPr lang="en-US" dirty="0" smtClean="0"/>
              <a:t>M</a:t>
            </a:r>
            <a:endParaRPr lang="en-IN" dirty="0"/>
          </a:p>
        </p:txBody>
      </p:sp>
      <p:sp>
        <p:nvSpPr>
          <p:cNvPr id="17" name="TextBox 16"/>
          <p:cNvSpPr txBox="1"/>
          <p:nvPr/>
        </p:nvSpPr>
        <p:spPr>
          <a:xfrm>
            <a:off x="2214546" y="2357430"/>
            <a:ext cx="381836" cy="369332"/>
          </a:xfrm>
          <a:prstGeom prst="rect">
            <a:avLst/>
          </a:prstGeom>
          <a:noFill/>
        </p:spPr>
        <p:txBody>
          <a:bodyPr wrap="none" rtlCol="0">
            <a:spAutoFit/>
          </a:bodyPr>
          <a:lstStyle/>
          <a:p>
            <a:r>
              <a:rPr lang="en-US" dirty="0" smtClean="0"/>
              <a:t>M</a:t>
            </a:r>
            <a:endParaRPr lang="en-IN" dirty="0"/>
          </a:p>
        </p:txBody>
      </p:sp>
      <p:sp>
        <p:nvSpPr>
          <p:cNvPr id="18" name="TextBox 17"/>
          <p:cNvSpPr txBox="1"/>
          <p:nvPr/>
        </p:nvSpPr>
        <p:spPr>
          <a:xfrm>
            <a:off x="7286644" y="4929198"/>
            <a:ext cx="381836" cy="369332"/>
          </a:xfrm>
          <a:prstGeom prst="rect">
            <a:avLst/>
          </a:prstGeom>
          <a:noFill/>
        </p:spPr>
        <p:txBody>
          <a:bodyPr wrap="none" rtlCol="0">
            <a:spAutoFit/>
          </a:bodyPr>
          <a:lstStyle/>
          <a:p>
            <a:r>
              <a:rPr lang="en-US" dirty="0" smtClean="0"/>
              <a:t>M</a:t>
            </a:r>
            <a:endParaRPr lang="en-IN" dirty="0"/>
          </a:p>
        </p:txBody>
      </p:sp>
      <p:sp>
        <p:nvSpPr>
          <p:cNvPr id="19" name="TextBox 18"/>
          <p:cNvSpPr txBox="1"/>
          <p:nvPr/>
        </p:nvSpPr>
        <p:spPr>
          <a:xfrm>
            <a:off x="5072066" y="1000108"/>
            <a:ext cx="327334" cy="369332"/>
          </a:xfrm>
          <a:prstGeom prst="rect">
            <a:avLst/>
          </a:prstGeom>
          <a:noFill/>
        </p:spPr>
        <p:txBody>
          <a:bodyPr wrap="none" rtlCol="0">
            <a:spAutoFit/>
          </a:bodyPr>
          <a:lstStyle/>
          <a:p>
            <a:r>
              <a:rPr lang="en-US" dirty="0" smtClean="0"/>
              <a:t>D</a:t>
            </a:r>
            <a:endParaRPr lang="en-IN" dirty="0"/>
          </a:p>
        </p:txBody>
      </p:sp>
      <p:sp>
        <p:nvSpPr>
          <p:cNvPr id="20" name="TextBox 19"/>
          <p:cNvSpPr txBox="1"/>
          <p:nvPr/>
        </p:nvSpPr>
        <p:spPr>
          <a:xfrm>
            <a:off x="3571868" y="1000108"/>
            <a:ext cx="327334" cy="369332"/>
          </a:xfrm>
          <a:prstGeom prst="rect">
            <a:avLst/>
          </a:prstGeom>
          <a:noFill/>
        </p:spPr>
        <p:txBody>
          <a:bodyPr wrap="none" rtlCol="0">
            <a:spAutoFit/>
          </a:bodyPr>
          <a:lstStyle/>
          <a:p>
            <a:r>
              <a:rPr lang="en-US" dirty="0" smtClean="0"/>
              <a:t>D</a:t>
            </a:r>
            <a:endParaRPr lang="en-IN" dirty="0"/>
          </a:p>
        </p:txBody>
      </p:sp>
      <p:sp>
        <p:nvSpPr>
          <p:cNvPr id="21" name="TextBox 20"/>
          <p:cNvSpPr txBox="1"/>
          <p:nvPr/>
        </p:nvSpPr>
        <p:spPr>
          <a:xfrm>
            <a:off x="5715008" y="1500174"/>
            <a:ext cx="327334" cy="369332"/>
          </a:xfrm>
          <a:prstGeom prst="rect">
            <a:avLst/>
          </a:prstGeom>
          <a:noFill/>
        </p:spPr>
        <p:txBody>
          <a:bodyPr wrap="none" rtlCol="0">
            <a:spAutoFit/>
          </a:bodyPr>
          <a:lstStyle/>
          <a:p>
            <a:r>
              <a:rPr lang="en-US" dirty="0" smtClean="0"/>
              <a:t>D</a:t>
            </a:r>
            <a:endParaRPr lang="en-IN" dirty="0"/>
          </a:p>
        </p:txBody>
      </p:sp>
      <p:sp>
        <p:nvSpPr>
          <p:cNvPr id="22" name="TextBox 21"/>
          <p:cNvSpPr txBox="1"/>
          <p:nvPr/>
        </p:nvSpPr>
        <p:spPr>
          <a:xfrm>
            <a:off x="7429520" y="5643578"/>
            <a:ext cx="327334" cy="369332"/>
          </a:xfrm>
          <a:prstGeom prst="rect">
            <a:avLst/>
          </a:prstGeom>
          <a:noFill/>
        </p:spPr>
        <p:txBody>
          <a:bodyPr wrap="none" rtlCol="0">
            <a:spAutoFit/>
          </a:bodyPr>
          <a:lstStyle/>
          <a:p>
            <a:r>
              <a:rPr lang="en-US" dirty="0" smtClean="0"/>
              <a:t>D</a:t>
            </a:r>
            <a:endParaRPr lang="en-IN" dirty="0"/>
          </a:p>
        </p:txBody>
      </p:sp>
      <p:sp>
        <p:nvSpPr>
          <p:cNvPr id="23" name="TextBox 22"/>
          <p:cNvSpPr txBox="1"/>
          <p:nvPr/>
        </p:nvSpPr>
        <p:spPr>
          <a:xfrm>
            <a:off x="7072330" y="4643446"/>
            <a:ext cx="327334" cy="369332"/>
          </a:xfrm>
          <a:prstGeom prst="rect">
            <a:avLst/>
          </a:prstGeom>
          <a:noFill/>
        </p:spPr>
        <p:txBody>
          <a:bodyPr wrap="none" rtlCol="0">
            <a:spAutoFit/>
          </a:bodyPr>
          <a:lstStyle/>
          <a:p>
            <a:r>
              <a:rPr lang="en-US" dirty="0" smtClean="0"/>
              <a:t>D</a:t>
            </a:r>
            <a:endParaRPr lang="en-IN" dirty="0"/>
          </a:p>
        </p:txBody>
      </p:sp>
      <p:sp>
        <p:nvSpPr>
          <p:cNvPr id="24" name="TextBox 23"/>
          <p:cNvSpPr txBox="1"/>
          <p:nvPr/>
        </p:nvSpPr>
        <p:spPr>
          <a:xfrm>
            <a:off x="2928926" y="1428736"/>
            <a:ext cx="327334" cy="369332"/>
          </a:xfrm>
          <a:prstGeom prst="rect">
            <a:avLst/>
          </a:prstGeom>
          <a:noFill/>
        </p:spPr>
        <p:txBody>
          <a:bodyPr wrap="none" rtlCol="0">
            <a:spAutoFit/>
          </a:bodyPr>
          <a:lstStyle/>
          <a:p>
            <a:r>
              <a:rPr lang="en-US" dirty="0" smtClean="0"/>
              <a:t>D</a:t>
            </a:r>
            <a:endParaRPr lang="en-IN" dirty="0"/>
          </a:p>
        </p:txBody>
      </p:sp>
      <p:sp>
        <p:nvSpPr>
          <p:cNvPr id="25" name="TextBox 24"/>
          <p:cNvSpPr txBox="1"/>
          <p:nvPr/>
        </p:nvSpPr>
        <p:spPr>
          <a:xfrm>
            <a:off x="2000232" y="2786058"/>
            <a:ext cx="327334" cy="369332"/>
          </a:xfrm>
          <a:prstGeom prst="rect">
            <a:avLst/>
          </a:prstGeom>
          <a:noFill/>
        </p:spPr>
        <p:txBody>
          <a:bodyPr wrap="none" rtlCol="0">
            <a:spAutoFit/>
          </a:bodyPr>
          <a:lstStyle/>
          <a:p>
            <a:r>
              <a:rPr lang="en-US" dirty="0" smtClean="0"/>
              <a:t>D</a:t>
            </a:r>
            <a:endParaRPr lang="en-IN" dirty="0"/>
          </a:p>
        </p:txBody>
      </p:sp>
      <p:sp>
        <p:nvSpPr>
          <p:cNvPr id="26" name="TextBox 25"/>
          <p:cNvSpPr txBox="1"/>
          <p:nvPr/>
        </p:nvSpPr>
        <p:spPr>
          <a:xfrm>
            <a:off x="1500166" y="4572008"/>
            <a:ext cx="327334" cy="369332"/>
          </a:xfrm>
          <a:prstGeom prst="rect">
            <a:avLst/>
          </a:prstGeom>
          <a:noFill/>
        </p:spPr>
        <p:txBody>
          <a:bodyPr wrap="none" rtlCol="0">
            <a:spAutoFit/>
          </a:bodyPr>
          <a:lstStyle/>
          <a:p>
            <a:r>
              <a:rPr lang="en-US" dirty="0" smtClean="0"/>
              <a:t>D</a:t>
            </a:r>
            <a:endParaRPr lang="en-IN" dirty="0"/>
          </a:p>
        </p:txBody>
      </p:sp>
      <p:sp>
        <p:nvSpPr>
          <p:cNvPr id="27" name="TextBox 26"/>
          <p:cNvSpPr txBox="1"/>
          <p:nvPr/>
        </p:nvSpPr>
        <p:spPr>
          <a:xfrm>
            <a:off x="1785918" y="3143248"/>
            <a:ext cx="381836" cy="369332"/>
          </a:xfrm>
          <a:prstGeom prst="rect">
            <a:avLst/>
          </a:prstGeom>
          <a:noFill/>
        </p:spPr>
        <p:txBody>
          <a:bodyPr wrap="none" rtlCol="0">
            <a:spAutoFit/>
          </a:bodyPr>
          <a:lstStyle/>
          <a:p>
            <a:r>
              <a:rPr lang="en-US" dirty="0" smtClean="0"/>
              <a:t>M</a:t>
            </a:r>
            <a:endParaRPr lang="en-IN" dirty="0"/>
          </a:p>
        </p:txBody>
      </p:sp>
      <p:sp>
        <p:nvSpPr>
          <p:cNvPr id="28" name="TextBox 27"/>
          <p:cNvSpPr txBox="1"/>
          <p:nvPr/>
        </p:nvSpPr>
        <p:spPr>
          <a:xfrm>
            <a:off x="1785918" y="3643314"/>
            <a:ext cx="327334" cy="369332"/>
          </a:xfrm>
          <a:prstGeom prst="rect">
            <a:avLst/>
          </a:prstGeom>
          <a:noFill/>
        </p:spPr>
        <p:txBody>
          <a:bodyPr wrap="none" rtlCol="0">
            <a:spAutoFit/>
          </a:bodyPr>
          <a:lstStyle/>
          <a:p>
            <a:r>
              <a:rPr lang="en-US" dirty="0" smtClean="0"/>
              <a:t>D</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54"/>
            <a:ext cx="8229600" cy="1143000"/>
          </a:xfrm>
        </p:spPr>
        <p:txBody>
          <a:bodyPr>
            <a:noAutofit/>
          </a:bodyPr>
          <a:lstStyle/>
          <a:p>
            <a:r>
              <a:rPr lang="en-US" sz="3200" dirty="0" err="1" smtClean="0"/>
              <a:t>Occlusal</a:t>
            </a:r>
            <a:r>
              <a:rPr lang="en-US" sz="3200" dirty="0" smtClean="0"/>
              <a:t> surfaces = only in premolars &amp; molars</a:t>
            </a:r>
            <a:br>
              <a:rPr lang="en-US" sz="3200" dirty="0" smtClean="0"/>
            </a:br>
            <a:r>
              <a:rPr lang="en-US" sz="3200" dirty="0" err="1" smtClean="0"/>
              <a:t>Incisal</a:t>
            </a:r>
            <a:r>
              <a:rPr lang="en-US" sz="3200" dirty="0" smtClean="0"/>
              <a:t> surfaces = only in incisors &amp; canines</a:t>
            </a:r>
            <a:endParaRPr lang="en-IN" sz="3200" dirty="0"/>
          </a:p>
        </p:txBody>
      </p:sp>
      <p:sp>
        <p:nvSpPr>
          <p:cNvPr id="3" name="Content Placeholder 2"/>
          <p:cNvSpPr>
            <a:spLocks noGrp="1"/>
          </p:cNvSpPr>
          <p:nvPr>
            <p:ph idx="1"/>
          </p:nvPr>
        </p:nvSpPr>
        <p:spPr/>
        <p:txBody>
          <a:bodyPr/>
          <a:lstStyle/>
          <a:p>
            <a:endParaRPr lang="en-IN"/>
          </a:p>
        </p:txBody>
      </p:sp>
      <p:pic>
        <p:nvPicPr>
          <p:cNvPr id="4" name="Picture 2" descr="E:\Users\Dr.Shudhanshu Dixit\Pictures\imagesCAY2IIE8.jpg"/>
          <p:cNvPicPr>
            <a:picLocks noChangeAspect="1" noChangeArrowheads="1"/>
          </p:cNvPicPr>
          <p:nvPr/>
        </p:nvPicPr>
        <p:blipFill>
          <a:blip r:embed="rId2"/>
          <a:srcRect/>
          <a:stretch>
            <a:fillRect/>
          </a:stretch>
        </p:blipFill>
        <p:spPr bwMode="auto">
          <a:xfrm>
            <a:off x="399720" y="1071546"/>
            <a:ext cx="8244246" cy="5516150"/>
          </a:xfrm>
          <a:prstGeom prst="rect">
            <a:avLst/>
          </a:prstGeom>
          <a:noFill/>
        </p:spPr>
      </p:pic>
      <p:sp>
        <p:nvSpPr>
          <p:cNvPr id="5" name="TextBox 4"/>
          <p:cNvSpPr txBox="1"/>
          <p:nvPr/>
        </p:nvSpPr>
        <p:spPr>
          <a:xfrm>
            <a:off x="1285852" y="1785926"/>
            <a:ext cx="373820" cy="523220"/>
          </a:xfrm>
          <a:prstGeom prst="rect">
            <a:avLst/>
          </a:prstGeom>
          <a:noFill/>
        </p:spPr>
        <p:txBody>
          <a:bodyPr wrap="none" rtlCol="0">
            <a:spAutoFit/>
          </a:bodyPr>
          <a:lstStyle/>
          <a:p>
            <a:r>
              <a:rPr lang="en-US" sz="2800" b="1" dirty="0" smtClean="0"/>
              <a:t>o</a:t>
            </a:r>
            <a:endParaRPr lang="en-IN" sz="2800" b="1" dirty="0"/>
          </a:p>
        </p:txBody>
      </p:sp>
      <p:sp>
        <p:nvSpPr>
          <p:cNvPr id="6" name="TextBox 5"/>
          <p:cNvSpPr txBox="1"/>
          <p:nvPr/>
        </p:nvSpPr>
        <p:spPr>
          <a:xfrm>
            <a:off x="2857488" y="5143512"/>
            <a:ext cx="272832" cy="523220"/>
          </a:xfrm>
          <a:prstGeom prst="rect">
            <a:avLst/>
          </a:prstGeom>
          <a:noFill/>
        </p:spPr>
        <p:txBody>
          <a:bodyPr wrap="none" rtlCol="0">
            <a:spAutoFit/>
          </a:bodyPr>
          <a:lstStyle/>
          <a:p>
            <a:r>
              <a:rPr lang="en-US" sz="2800" b="1" dirty="0" smtClean="0"/>
              <a:t>i</a:t>
            </a:r>
            <a:endParaRPr lang="en-IN" sz="2800" b="1" dirty="0"/>
          </a:p>
        </p:txBody>
      </p:sp>
      <p:sp>
        <p:nvSpPr>
          <p:cNvPr id="7" name="TextBox 6"/>
          <p:cNvSpPr txBox="1"/>
          <p:nvPr/>
        </p:nvSpPr>
        <p:spPr>
          <a:xfrm>
            <a:off x="6286512" y="4429132"/>
            <a:ext cx="373820" cy="523220"/>
          </a:xfrm>
          <a:prstGeom prst="rect">
            <a:avLst/>
          </a:prstGeom>
          <a:noFill/>
        </p:spPr>
        <p:txBody>
          <a:bodyPr wrap="none" rtlCol="0">
            <a:spAutoFit/>
          </a:bodyPr>
          <a:lstStyle/>
          <a:p>
            <a:r>
              <a:rPr lang="en-US" sz="2800" b="1" dirty="0" smtClean="0"/>
              <a:t>o</a:t>
            </a:r>
            <a:endParaRPr lang="en-IN" sz="2800" b="1" dirty="0"/>
          </a:p>
        </p:txBody>
      </p:sp>
      <p:sp>
        <p:nvSpPr>
          <p:cNvPr id="8" name="TextBox 7"/>
          <p:cNvSpPr txBox="1"/>
          <p:nvPr/>
        </p:nvSpPr>
        <p:spPr>
          <a:xfrm>
            <a:off x="2428860" y="4643446"/>
            <a:ext cx="373820" cy="523220"/>
          </a:xfrm>
          <a:prstGeom prst="rect">
            <a:avLst/>
          </a:prstGeom>
          <a:noFill/>
        </p:spPr>
        <p:txBody>
          <a:bodyPr wrap="none" rtlCol="0">
            <a:spAutoFit/>
          </a:bodyPr>
          <a:lstStyle/>
          <a:p>
            <a:r>
              <a:rPr lang="en-US" sz="2800" b="1" dirty="0" smtClean="0"/>
              <a:t>o</a:t>
            </a:r>
            <a:endParaRPr lang="en-IN" sz="2800" b="1" dirty="0"/>
          </a:p>
        </p:txBody>
      </p:sp>
      <p:sp>
        <p:nvSpPr>
          <p:cNvPr id="9" name="TextBox 8"/>
          <p:cNvSpPr txBox="1"/>
          <p:nvPr/>
        </p:nvSpPr>
        <p:spPr>
          <a:xfrm>
            <a:off x="1571604" y="3000372"/>
            <a:ext cx="373820" cy="523220"/>
          </a:xfrm>
          <a:prstGeom prst="rect">
            <a:avLst/>
          </a:prstGeom>
          <a:noFill/>
        </p:spPr>
        <p:txBody>
          <a:bodyPr wrap="none" rtlCol="0">
            <a:spAutoFit/>
          </a:bodyPr>
          <a:lstStyle/>
          <a:p>
            <a:r>
              <a:rPr lang="en-US" sz="2800" b="1" dirty="0" smtClean="0"/>
              <a:t>o</a:t>
            </a:r>
            <a:endParaRPr lang="en-IN" sz="2800" b="1" dirty="0"/>
          </a:p>
        </p:txBody>
      </p:sp>
      <p:sp>
        <p:nvSpPr>
          <p:cNvPr id="10" name="TextBox 9"/>
          <p:cNvSpPr txBox="1"/>
          <p:nvPr/>
        </p:nvSpPr>
        <p:spPr>
          <a:xfrm>
            <a:off x="1928794" y="3929066"/>
            <a:ext cx="373820" cy="523220"/>
          </a:xfrm>
          <a:prstGeom prst="rect">
            <a:avLst/>
          </a:prstGeom>
          <a:noFill/>
        </p:spPr>
        <p:txBody>
          <a:bodyPr wrap="none" rtlCol="0">
            <a:spAutoFit/>
          </a:bodyPr>
          <a:lstStyle/>
          <a:p>
            <a:r>
              <a:rPr lang="en-US" sz="2800" b="1" dirty="0" smtClean="0"/>
              <a:t>o</a:t>
            </a:r>
            <a:endParaRPr lang="en-IN" sz="2800" b="1" dirty="0"/>
          </a:p>
        </p:txBody>
      </p:sp>
      <p:sp>
        <p:nvSpPr>
          <p:cNvPr id="11" name="TextBox 10"/>
          <p:cNvSpPr txBox="1"/>
          <p:nvPr/>
        </p:nvSpPr>
        <p:spPr>
          <a:xfrm>
            <a:off x="6500826" y="3643314"/>
            <a:ext cx="373820" cy="523220"/>
          </a:xfrm>
          <a:prstGeom prst="rect">
            <a:avLst/>
          </a:prstGeom>
          <a:noFill/>
        </p:spPr>
        <p:txBody>
          <a:bodyPr wrap="none" rtlCol="0">
            <a:spAutoFit/>
          </a:bodyPr>
          <a:lstStyle/>
          <a:p>
            <a:r>
              <a:rPr lang="en-US" sz="2800" b="1" dirty="0" smtClean="0"/>
              <a:t>o</a:t>
            </a:r>
            <a:endParaRPr lang="en-IN" sz="2800" b="1" dirty="0"/>
          </a:p>
        </p:txBody>
      </p:sp>
      <p:sp>
        <p:nvSpPr>
          <p:cNvPr id="12" name="TextBox 11"/>
          <p:cNvSpPr txBox="1"/>
          <p:nvPr/>
        </p:nvSpPr>
        <p:spPr>
          <a:xfrm>
            <a:off x="6786578" y="2643182"/>
            <a:ext cx="373820" cy="523220"/>
          </a:xfrm>
          <a:prstGeom prst="rect">
            <a:avLst/>
          </a:prstGeom>
          <a:noFill/>
        </p:spPr>
        <p:txBody>
          <a:bodyPr wrap="none" rtlCol="0">
            <a:spAutoFit/>
          </a:bodyPr>
          <a:lstStyle/>
          <a:p>
            <a:r>
              <a:rPr lang="en-US" sz="2800" b="1" dirty="0" smtClean="0"/>
              <a:t>o</a:t>
            </a:r>
            <a:endParaRPr lang="en-IN" sz="2800" b="1" dirty="0"/>
          </a:p>
        </p:txBody>
      </p:sp>
      <p:sp>
        <p:nvSpPr>
          <p:cNvPr id="13" name="TextBox 12"/>
          <p:cNvSpPr txBox="1"/>
          <p:nvPr/>
        </p:nvSpPr>
        <p:spPr>
          <a:xfrm>
            <a:off x="7215206" y="1571612"/>
            <a:ext cx="373820" cy="523220"/>
          </a:xfrm>
          <a:prstGeom prst="rect">
            <a:avLst/>
          </a:prstGeom>
          <a:noFill/>
        </p:spPr>
        <p:txBody>
          <a:bodyPr wrap="none" rtlCol="0">
            <a:spAutoFit/>
          </a:bodyPr>
          <a:lstStyle/>
          <a:p>
            <a:r>
              <a:rPr lang="en-US" sz="2800" b="1" dirty="0" smtClean="0"/>
              <a:t>o</a:t>
            </a:r>
            <a:endParaRPr lang="en-IN" sz="2800" b="1" dirty="0"/>
          </a:p>
        </p:txBody>
      </p:sp>
      <p:sp>
        <p:nvSpPr>
          <p:cNvPr id="14" name="TextBox 13"/>
          <p:cNvSpPr txBox="1"/>
          <p:nvPr/>
        </p:nvSpPr>
        <p:spPr>
          <a:xfrm>
            <a:off x="4214810" y="5643578"/>
            <a:ext cx="272832" cy="523220"/>
          </a:xfrm>
          <a:prstGeom prst="rect">
            <a:avLst/>
          </a:prstGeom>
          <a:noFill/>
        </p:spPr>
        <p:txBody>
          <a:bodyPr wrap="none" rtlCol="0">
            <a:spAutoFit/>
          </a:bodyPr>
          <a:lstStyle/>
          <a:p>
            <a:r>
              <a:rPr lang="en-US" sz="2800" b="1" dirty="0" smtClean="0"/>
              <a:t>i</a:t>
            </a:r>
            <a:endParaRPr lang="en-IN" sz="2800" b="1" dirty="0"/>
          </a:p>
        </p:txBody>
      </p:sp>
      <p:sp>
        <p:nvSpPr>
          <p:cNvPr id="15" name="TextBox 14"/>
          <p:cNvSpPr txBox="1"/>
          <p:nvPr/>
        </p:nvSpPr>
        <p:spPr>
          <a:xfrm>
            <a:off x="3571868" y="5572140"/>
            <a:ext cx="272832" cy="523220"/>
          </a:xfrm>
          <a:prstGeom prst="rect">
            <a:avLst/>
          </a:prstGeom>
          <a:noFill/>
        </p:spPr>
        <p:txBody>
          <a:bodyPr wrap="none" rtlCol="0">
            <a:spAutoFit/>
          </a:bodyPr>
          <a:lstStyle/>
          <a:p>
            <a:r>
              <a:rPr lang="en-US" sz="2800" b="1" dirty="0" smtClean="0"/>
              <a:t>i</a:t>
            </a:r>
            <a:endParaRPr lang="en-IN" sz="2800" b="1" dirty="0"/>
          </a:p>
        </p:txBody>
      </p:sp>
      <p:sp>
        <p:nvSpPr>
          <p:cNvPr id="16" name="TextBox 15"/>
          <p:cNvSpPr txBox="1"/>
          <p:nvPr/>
        </p:nvSpPr>
        <p:spPr>
          <a:xfrm>
            <a:off x="4857752" y="5643578"/>
            <a:ext cx="272832" cy="523220"/>
          </a:xfrm>
          <a:prstGeom prst="rect">
            <a:avLst/>
          </a:prstGeom>
          <a:noFill/>
        </p:spPr>
        <p:txBody>
          <a:bodyPr wrap="none" rtlCol="0">
            <a:spAutoFit/>
          </a:bodyPr>
          <a:lstStyle/>
          <a:p>
            <a:r>
              <a:rPr lang="en-US" sz="2800" b="1" dirty="0" smtClean="0"/>
              <a:t>i</a:t>
            </a:r>
            <a:endParaRPr lang="en-IN" sz="2800" b="1" dirty="0"/>
          </a:p>
        </p:txBody>
      </p:sp>
      <p:sp>
        <p:nvSpPr>
          <p:cNvPr id="17" name="TextBox 16"/>
          <p:cNvSpPr txBox="1"/>
          <p:nvPr/>
        </p:nvSpPr>
        <p:spPr>
          <a:xfrm>
            <a:off x="5500694" y="5500702"/>
            <a:ext cx="272832" cy="523220"/>
          </a:xfrm>
          <a:prstGeom prst="rect">
            <a:avLst/>
          </a:prstGeom>
          <a:noFill/>
        </p:spPr>
        <p:txBody>
          <a:bodyPr wrap="none" rtlCol="0">
            <a:spAutoFit/>
          </a:bodyPr>
          <a:lstStyle/>
          <a:p>
            <a:r>
              <a:rPr lang="en-US" sz="2800" b="1" dirty="0" smtClean="0"/>
              <a:t>i</a:t>
            </a:r>
            <a:endParaRPr lang="en-IN" sz="2800" b="1" dirty="0"/>
          </a:p>
        </p:txBody>
      </p:sp>
      <p:sp>
        <p:nvSpPr>
          <p:cNvPr id="18" name="TextBox 17"/>
          <p:cNvSpPr txBox="1"/>
          <p:nvPr/>
        </p:nvSpPr>
        <p:spPr>
          <a:xfrm>
            <a:off x="6072198" y="5000636"/>
            <a:ext cx="272832" cy="523220"/>
          </a:xfrm>
          <a:prstGeom prst="rect">
            <a:avLst/>
          </a:prstGeom>
          <a:noFill/>
        </p:spPr>
        <p:txBody>
          <a:bodyPr wrap="none" rtlCol="0">
            <a:spAutoFit/>
          </a:bodyPr>
          <a:lstStyle/>
          <a:p>
            <a:r>
              <a:rPr lang="en-US" sz="2800" b="1" dirty="0" smtClean="0"/>
              <a:t>i</a:t>
            </a:r>
            <a:endParaRPr lang="en-IN" sz="28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Distal + </a:t>
            </a:r>
            <a:r>
              <a:rPr lang="en-US" dirty="0" err="1" smtClean="0"/>
              <a:t>Mesial</a:t>
            </a:r>
            <a:r>
              <a:rPr lang="en-US" dirty="0" smtClean="0"/>
              <a:t> = Proximal surfaces</a:t>
            </a:r>
          </a:p>
          <a:p>
            <a:endParaRPr lang="en-US" dirty="0" smtClean="0"/>
          </a:p>
          <a:p>
            <a:r>
              <a:rPr lang="en-US" dirty="0" smtClean="0"/>
              <a:t>Labial + </a:t>
            </a:r>
            <a:r>
              <a:rPr lang="en-US" dirty="0" err="1" smtClean="0"/>
              <a:t>Buccal</a:t>
            </a:r>
            <a:r>
              <a:rPr lang="en-US" dirty="0" smtClean="0"/>
              <a:t> = Facial surfaces</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Tooth Numbering Systems</a:t>
            </a:r>
            <a:endParaRPr lang="en-IN" dirty="0"/>
          </a:p>
        </p:txBody>
      </p:sp>
      <p:sp>
        <p:nvSpPr>
          <p:cNvPr id="3" name="Content Placeholder 2"/>
          <p:cNvSpPr>
            <a:spLocks noGrp="1"/>
          </p:cNvSpPr>
          <p:nvPr>
            <p:ph idx="1"/>
          </p:nvPr>
        </p:nvSpPr>
        <p:spPr/>
        <p:txBody>
          <a:bodyPr/>
          <a:lstStyle/>
          <a:p>
            <a:endParaRPr lang="en-IN" dirty="0" smtClean="0"/>
          </a:p>
          <a:p>
            <a:endParaRPr lang="en-IN" dirty="0" smtClean="0"/>
          </a:p>
          <a:p>
            <a:r>
              <a:rPr lang="en-IN" dirty="0" smtClean="0"/>
              <a:t>There are three different numbering systems used to identify the teeth in dentistry.</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Universal Numbering System (ADA)</a:t>
            </a:r>
          </a:p>
          <a:p>
            <a:endParaRPr lang="en-US" b="1" dirty="0" smtClean="0"/>
          </a:p>
          <a:p>
            <a:r>
              <a:rPr lang="en-IN" b="1" dirty="0" smtClean="0"/>
              <a:t>Palmer Notation Numbering System</a:t>
            </a:r>
          </a:p>
          <a:p>
            <a:endParaRPr lang="en-US" b="1" dirty="0" smtClean="0"/>
          </a:p>
          <a:p>
            <a:r>
              <a:rPr lang="en-IN" b="1" dirty="0" smtClean="0"/>
              <a:t>Federation </a:t>
            </a:r>
            <a:r>
              <a:rPr lang="en-IN" b="1" dirty="0" err="1" smtClean="0"/>
              <a:t>Dentaire</a:t>
            </a:r>
            <a:r>
              <a:rPr lang="en-IN" b="1" dirty="0" smtClean="0"/>
              <a:t> </a:t>
            </a:r>
            <a:r>
              <a:rPr lang="en-IN" b="1" dirty="0" err="1" smtClean="0"/>
              <a:t>Internationale</a:t>
            </a:r>
            <a:r>
              <a:rPr lang="en-IN" b="1" dirty="0" smtClean="0"/>
              <a:t> Numbering System (FDI)</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marL="552450" indent="-552450">
              <a:lnSpc>
                <a:spcPct val="90000"/>
              </a:lnSpc>
              <a:buNone/>
            </a:pPr>
            <a:r>
              <a:rPr lang="en-US" dirty="0" smtClean="0"/>
              <a:t>Remember that the diagram shows a mirror image</a:t>
            </a:r>
          </a:p>
          <a:p>
            <a:pPr marL="552450" indent="-552450">
              <a:lnSpc>
                <a:spcPct val="90000"/>
              </a:lnSpc>
              <a:buNone/>
            </a:pPr>
            <a:endParaRPr lang="en-US" dirty="0" smtClean="0"/>
          </a:p>
          <a:p>
            <a:pPr marL="552450" indent="-552450">
              <a:lnSpc>
                <a:spcPct val="90000"/>
              </a:lnSpc>
              <a:buNone/>
            </a:pPr>
            <a:endParaRPr lang="en-US" dirty="0" smtClean="0"/>
          </a:p>
          <a:p>
            <a:pPr marL="552450" indent="-552450">
              <a:lnSpc>
                <a:spcPct val="90000"/>
              </a:lnSpc>
              <a:buNone/>
            </a:pPr>
            <a:r>
              <a:rPr lang="en-US" dirty="0" smtClean="0"/>
              <a:t>	Teeth on your right are patient’s left 	 teeth</a:t>
            </a:r>
          </a:p>
          <a:p>
            <a:pPr marL="552450" indent="-552450">
              <a:lnSpc>
                <a:spcPct val="90000"/>
              </a:lnSpc>
              <a:buNone/>
            </a:pPr>
            <a:r>
              <a:rPr lang="en-US" dirty="0" smtClean="0"/>
              <a:t>	</a:t>
            </a:r>
          </a:p>
          <a:p>
            <a:pPr marL="552450" indent="-552450">
              <a:lnSpc>
                <a:spcPct val="90000"/>
              </a:lnSpc>
              <a:buNone/>
            </a:pPr>
            <a:r>
              <a:rPr lang="en-US" dirty="0" smtClean="0"/>
              <a:t>	Teeth on your left are patient’s right 	 teeth</a:t>
            </a:r>
          </a:p>
          <a:p>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LEFT</a:t>
            </a:r>
            <a:endParaRPr lang="en-IN" dirty="0"/>
          </a:p>
        </p:txBody>
      </p:sp>
      <p:pic>
        <p:nvPicPr>
          <p:cNvPr id="4" name="Picture 2" descr="E:\Users\Dr.Shudhanshu Dixit\Desktop\gummy%20smile%202.jpg"/>
          <p:cNvPicPr>
            <a:picLocks noGrp="1" noChangeAspect="1" noChangeArrowheads="1"/>
          </p:cNvPicPr>
          <p:nvPr>
            <p:ph idx="1"/>
          </p:nvPr>
        </p:nvPicPr>
        <p:blipFill>
          <a:blip r:embed="rId2"/>
          <a:srcRect/>
          <a:stretch>
            <a:fillRect/>
          </a:stretch>
        </p:blipFill>
        <p:spPr bwMode="auto">
          <a:xfrm>
            <a:off x="575671" y="1600200"/>
            <a:ext cx="7992658" cy="4525963"/>
          </a:xfrm>
          <a:prstGeom prst="rect">
            <a:avLst/>
          </a:prstGeom>
          <a:noFill/>
        </p:spPr>
      </p:pic>
      <p:cxnSp>
        <p:nvCxnSpPr>
          <p:cNvPr id="6" name="Straight Connector 5"/>
          <p:cNvCxnSpPr/>
          <p:nvPr/>
        </p:nvCxnSpPr>
        <p:spPr>
          <a:xfrm rot="5400000">
            <a:off x="1643054" y="3428194"/>
            <a:ext cx="6429396"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E:\Users\Dr.Shudhanshu Dixit\Pictures\imagesCA3Z61XR.jpg"/>
          <p:cNvPicPr>
            <a:picLocks noGrp="1" noChangeAspect="1" noChangeArrowheads="1"/>
          </p:cNvPicPr>
          <p:nvPr>
            <p:ph idx="1"/>
          </p:nvPr>
        </p:nvPicPr>
        <p:blipFill>
          <a:blip r:embed="rId2"/>
          <a:srcRect/>
          <a:stretch>
            <a:fillRect/>
          </a:stretch>
        </p:blipFill>
        <p:spPr bwMode="auto">
          <a:xfrm>
            <a:off x="0" y="319792"/>
            <a:ext cx="4586311" cy="3466398"/>
          </a:xfrm>
          <a:prstGeom prst="rect">
            <a:avLst/>
          </a:prstGeom>
          <a:noFill/>
        </p:spPr>
      </p:pic>
      <p:pic>
        <p:nvPicPr>
          <p:cNvPr id="5" name="Picture 2" descr="E:\Users\Dr.Shudhanshu Dixit\Pictures\imagesCAY2IIE8.jpg"/>
          <p:cNvPicPr>
            <a:picLocks noChangeAspect="1" noChangeArrowheads="1"/>
          </p:cNvPicPr>
          <p:nvPr/>
        </p:nvPicPr>
        <p:blipFill>
          <a:blip r:embed="rId3"/>
          <a:srcRect/>
          <a:stretch>
            <a:fillRect/>
          </a:stretch>
        </p:blipFill>
        <p:spPr bwMode="auto">
          <a:xfrm>
            <a:off x="4019136" y="3143248"/>
            <a:ext cx="5124864" cy="3429000"/>
          </a:xfrm>
          <a:prstGeom prst="rect">
            <a:avLst/>
          </a:prstGeom>
          <a:noFill/>
        </p:spPr>
      </p:pic>
      <p:cxnSp>
        <p:nvCxnSpPr>
          <p:cNvPr id="6" name="Straight Connector 5"/>
          <p:cNvCxnSpPr/>
          <p:nvPr/>
        </p:nvCxnSpPr>
        <p:spPr>
          <a:xfrm rot="5400000">
            <a:off x="72200" y="1999446"/>
            <a:ext cx="442915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rot="5400000">
            <a:off x="4750607" y="4964905"/>
            <a:ext cx="378619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descr="E:\Users\Dr.Shudhanshu Dixit\Desktop\8974_6409_5.jpg"/>
          <p:cNvPicPr>
            <a:picLocks noChangeAspect="1" noChangeArrowheads="1"/>
          </p:cNvPicPr>
          <p:nvPr/>
        </p:nvPicPr>
        <p:blipFill>
          <a:blip r:embed="rId2"/>
          <a:srcRect r="53750"/>
          <a:stretch>
            <a:fillRect/>
          </a:stretch>
        </p:blipFill>
        <p:spPr bwMode="auto">
          <a:xfrm>
            <a:off x="857224" y="504533"/>
            <a:ext cx="3571900" cy="6178425"/>
          </a:xfrm>
          <a:prstGeom prst="rect">
            <a:avLst/>
          </a:prstGeom>
          <a:noFill/>
        </p:spPr>
      </p:pic>
      <p:pic>
        <p:nvPicPr>
          <p:cNvPr id="5" name="Picture 2" descr="E:\Users\Dr.Shudhanshu Dixit\Desktop\8974_6409_5.jpg"/>
          <p:cNvPicPr>
            <a:picLocks noChangeAspect="1" noChangeArrowheads="1"/>
          </p:cNvPicPr>
          <p:nvPr/>
        </p:nvPicPr>
        <p:blipFill>
          <a:blip r:embed="rId2"/>
          <a:srcRect l="23901" r="53750"/>
          <a:stretch>
            <a:fillRect/>
          </a:stretch>
        </p:blipFill>
        <p:spPr bwMode="auto">
          <a:xfrm flipH="1">
            <a:off x="4284445" y="500042"/>
            <a:ext cx="1716315" cy="614366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74"/>
            <a:ext cx="8229600" cy="1143000"/>
          </a:xfrm>
        </p:spPr>
        <p:txBody>
          <a:bodyPr>
            <a:noAutofit/>
          </a:bodyPr>
          <a:lstStyle/>
          <a:p>
            <a:r>
              <a:rPr lang="en-IN" sz="3600" b="1" dirty="0" smtClean="0"/>
              <a:t>Universal Numbering System</a:t>
            </a:r>
            <a:r>
              <a:rPr lang="en-US" sz="3600" b="1" dirty="0" smtClean="0"/>
              <a:t>/National</a:t>
            </a:r>
            <a:br>
              <a:rPr lang="en-US" sz="3600" b="1" dirty="0" smtClean="0"/>
            </a:br>
            <a:r>
              <a:rPr lang="en-US" sz="3600" b="1" dirty="0" smtClean="0"/>
              <a:t> Numbering System</a:t>
            </a:r>
            <a:r>
              <a:rPr lang="en-IN" sz="3600" b="1" dirty="0" smtClean="0"/>
              <a:t/>
            </a:r>
            <a:br>
              <a:rPr lang="en-IN" sz="3600" b="1" dirty="0" smtClean="0"/>
            </a:br>
            <a:endParaRPr lang="en-IN" sz="3600" dirty="0"/>
          </a:p>
        </p:txBody>
      </p:sp>
      <p:sp>
        <p:nvSpPr>
          <p:cNvPr id="3" name="Content Placeholder 2"/>
          <p:cNvSpPr>
            <a:spLocks noGrp="1"/>
          </p:cNvSpPr>
          <p:nvPr>
            <p:ph idx="1"/>
          </p:nvPr>
        </p:nvSpPr>
        <p:spPr/>
        <p:txBody>
          <a:bodyPr>
            <a:normAutofit/>
          </a:bodyPr>
          <a:lstStyle/>
          <a:p>
            <a:r>
              <a:rPr lang="en-IN" b="1" dirty="0" smtClean="0"/>
              <a:t>Adopted by the ADA</a:t>
            </a:r>
            <a:r>
              <a:rPr lang="en-US" dirty="0" smtClean="0"/>
              <a:t> (American Dental Association in 1968)</a:t>
            </a:r>
          </a:p>
          <a:p>
            <a:endParaRPr lang="en-US" b="1" dirty="0" smtClean="0"/>
          </a:p>
          <a:p>
            <a:r>
              <a:rPr lang="en-US" dirty="0" smtClean="0"/>
              <a:t>Most common method used in the United States</a:t>
            </a:r>
            <a:endParaRPr lang="en-IN" b="1" dirty="0" smtClean="0"/>
          </a:p>
          <a:p>
            <a:endParaRPr lang="en-US" dirty="0" smtClean="0"/>
          </a:p>
          <a:p>
            <a:r>
              <a:rPr lang="en-US" dirty="0" smtClean="0"/>
              <a:t>Each tooth has a different numerical or alphabet by which it is identified : </a:t>
            </a:r>
            <a:r>
              <a:rPr lang="en-US" b="1" dirty="0" smtClean="0"/>
              <a:t>Universal</a:t>
            </a:r>
          </a:p>
          <a:p>
            <a:endParaRPr lang="en-US" b="1" dirty="0" smtClean="0"/>
          </a:p>
          <a:p>
            <a:endParaRPr lang="en-IN"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282" y="274638"/>
            <a:ext cx="8572560" cy="1143000"/>
          </a:xfrm>
          <a:solidFill>
            <a:schemeClr val="accent1"/>
          </a:solidFill>
        </p:spPr>
        <p:txBody>
          <a:bodyPr/>
          <a:lstStyle/>
          <a:p>
            <a:pPr algn="ctr" eaLnBrk="1" hangingPunct="1"/>
            <a:r>
              <a:rPr lang="en-US" sz="3200" dirty="0" smtClean="0">
                <a:solidFill>
                  <a:schemeClr val="bg1"/>
                </a:solidFill>
              </a:rPr>
              <a:t>Universal/National Numbering System for (</a:t>
            </a:r>
            <a:r>
              <a:rPr lang="en-US" sz="3200" b="1" dirty="0" smtClean="0"/>
              <a:t>Deciduous or Primary Teeth</a:t>
            </a:r>
            <a:r>
              <a:rPr lang="en-US" sz="3200" b="1" dirty="0" smtClean="0">
                <a:solidFill>
                  <a:schemeClr val="bg1"/>
                </a:solidFill>
              </a:rPr>
              <a:t>)</a:t>
            </a:r>
          </a:p>
        </p:txBody>
      </p:sp>
      <p:sp>
        <p:nvSpPr>
          <p:cNvPr id="5123" name="Rectangle 3"/>
          <p:cNvSpPr>
            <a:spLocks noGrp="1" noChangeArrowheads="1"/>
          </p:cNvSpPr>
          <p:nvPr>
            <p:ph type="body" idx="1"/>
          </p:nvPr>
        </p:nvSpPr>
        <p:spPr/>
        <p:txBody>
          <a:bodyPr>
            <a:normAutofit lnSpcReduction="10000"/>
          </a:bodyPr>
          <a:lstStyle/>
          <a:p>
            <a:pPr marL="552450" indent="-552450" eaLnBrk="1" hangingPunct="1">
              <a:buFont typeface="Wingdings" pitchFamily="2" charset="2"/>
              <a:buNone/>
            </a:pPr>
            <a:endParaRPr lang="en-US" sz="2400" dirty="0" smtClean="0"/>
          </a:p>
          <a:p>
            <a:pPr marL="552450" indent="-552450" eaLnBrk="1" hangingPunct="1">
              <a:buFont typeface="Wingdings" pitchFamily="2" charset="2"/>
              <a:buNone/>
            </a:pPr>
            <a:r>
              <a:rPr lang="en-US" sz="2400" dirty="0" smtClean="0"/>
              <a:t>1.	Teeth are identified by letters from </a:t>
            </a:r>
            <a:r>
              <a:rPr lang="en-US" sz="2400" b="1" dirty="0" smtClean="0"/>
              <a:t>A - T</a:t>
            </a:r>
          </a:p>
          <a:p>
            <a:pPr marL="552450" indent="-552450" eaLnBrk="1" hangingPunct="1">
              <a:buFont typeface="Wingdings" pitchFamily="2" charset="2"/>
              <a:buNone/>
            </a:pPr>
            <a:endParaRPr lang="en-US" sz="2400" dirty="0" smtClean="0"/>
          </a:p>
          <a:p>
            <a:pPr marL="552450" indent="-552450" eaLnBrk="1" hangingPunct="1">
              <a:buFont typeface="Wingdings" pitchFamily="2" charset="2"/>
              <a:buNone/>
            </a:pPr>
            <a:r>
              <a:rPr lang="en-US" sz="2400" dirty="0" smtClean="0"/>
              <a:t>2.	Labeling takes place in a circular pattern (clockwise)</a:t>
            </a:r>
          </a:p>
          <a:p>
            <a:pPr marL="552450" indent="-552450" eaLnBrk="1" hangingPunct="1">
              <a:buFont typeface="Wingdings" pitchFamily="2" charset="2"/>
              <a:buNone/>
            </a:pPr>
            <a:endParaRPr lang="en-US" sz="2400" dirty="0" smtClean="0"/>
          </a:p>
          <a:p>
            <a:pPr marL="552450" indent="-552450" eaLnBrk="1" hangingPunct="1">
              <a:buFont typeface="Wingdings" pitchFamily="2" charset="2"/>
              <a:buNone/>
            </a:pPr>
            <a:r>
              <a:rPr lang="en-US" sz="2400" dirty="0" smtClean="0"/>
              <a:t>3.	Start at the maxillary right 2</a:t>
            </a:r>
            <a:r>
              <a:rPr lang="en-US" sz="2400" baseline="30000" dirty="0" smtClean="0"/>
              <a:t>nd</a:t>
            </a:r>
            <a:r>
              <a:rPr lang="en-US" sz="2400" dirty="0" smtClean="0"/>
              <a:t> molar, which is</a:t>
            </a:r>
            <a:r>
              <a:rPr lang="en-US" sz="2400" b="1" dirty="0" smtClean="0"/>
              <a:t> A</a:t>
            </a:r>
          </a:p>
          <a:p>
            <a:pPr marL="552450" indent="-552450" eaLnBrk="1" hangingPunct="1">
              <a:buFont typeface="Wingdings" pitchFamily="2" charset="2"/>
              <a:buNone/>
            </a:pPr>
            <a:endParaRPr lang="en-US" sz="2400" dirty="0" smtClean="0"/>
          </a:p>
          <a:p>
            <a:pPr marL="552450" indent="-552450" eaLnBrk="1" hangingPunct="1">
              <a:buFont typeface="Wingdings" pitchFamily="2" charset="2"/>
              <a:buNone/>
            </a:pPr>
            <a:r>
              <a:rPr lang="en-US" sz="2400" dirty="0" smtClean="0"/>
              <a:t>4.	Move to the left side of the maxillary arch and assign each tooth a different letter in alphabetical order</a:t>
            </a:r>
          </a:p>
          <a:p>
            <a:pPr marL="552450" indent="-552450" eaLnBrk="1" hangingPunct="1">
              <a:buFont typeface="Wingdings" pitchFamily="2" charset="2"/>
              <a:buNone/>
            </a:pPr>
            <a:endParaRPr lang="en-US" sz="2400" dirty="0" smtClean="0"/>
          </a:p>
          <a:p>
            <a:pPr marL="552450" indent="-552450" eaLnBrk="1" hangingPunct="1">
              <a:buFont typeface="Wingdings" pitchFamily="2" charset="2"/>
              <a:buNone/>
            </a:pPr>
            <a:r>
              <a:rPr lang="en-US" sz="2400" dirty="0" smtClean="0"/>
              <a:t>5.	The maxillary left 2</a:t>
            </a:r>
            <a:r>
              <a:rPr lang="en-US" sz="2400" baseline="30000" dirty="0" smtClean="0"/>
              <a:t>nd</a:t>
            </a:r>
            <a:r>
              <a:rPr lang="en-US" sz="2400" dirty="0" smtClean="0"/>
              <a:t> molar is  </a:t>
            </a:r>
            <a:r>
              <a:rPr lang="en-US" sz="2400" b="1" dirty="0" smtClean="0"/>
              <a:t>J</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universal1.jpg"/>
          <p:cNvPicPr>
            <a:picLocks noChangeAspect="1"/>
          </p:cNvPicPr>
          <p:nvPr/>
        </p:nvPicPr>
        <p:blipFill>
          <a:blip r:embed="rId2"/>
          <a:srcRect l="5603" r="6395" b="882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normAutofit/>
          </a:bodyPr>
          <a:lstStyle/>
          <a:p>
            <a:pPr marL="552450" indent="-552450" eaLnBrk="1" hangingPunct="1">
              <a:lnSpc>
                <a:spcPct val="90000"/>
              </a:lnSpc>
              <a:buFont typeface="Wingdings" pitchFamily="2" charset="2"/>
              <a:buNone/>
            </a:pPr>
            <a:r>
              <a:rPr lang="en-US" dirty="0" smtClean="0"/>
              <a:t>6.	Drop down to the </a:t>
            </a:r>
            <a:r>
              <a:rPr lang="en-US" dirty="0" err="1" smtClean="0"/>
              <a:t>mandibular</a:t>
            </a:r>
            <a:r>
              <a:rPr lang="en-US" dirty="0" smtClean="0"/>
              <a:t> left 2</a:t>
            </a:r>
            <a:r>
              <a:rPr lang="en-US" baseline="30000" dirty="0" smtClean="0"/>
              <a:t>nd</a:t>
            </a:r>
            <a:r>
              <a:rPr lang="en-US" dirty="0" smtClean="0"/>
              <a:t> molar, which is </a:t>
            </a:r>
            <a:r>
              <a:rPr lang="en-US" b="1" dirty="0" smtClean="0"/>
              <a:t>K</a:t>
            </a:r>
          </a:p>
          <a:p>
            <a:pPr marL="552450" indent="-552450" eaLnBrk="1" hangingPunct="1">
              <a:lnSpc>
                <a:spcPct val="90000"/>
              </a:lnSpc>
              <a:buFont typeface="Wingdings" pitchFamily="2" charset="2"/>
              <a:buNone/>
            </a:pPr>
            <a:endParaRPr lang="en-US" dirty="0" smtClean="0"/>
          </a:p>
          <a:p>
            <a:pPr marL="552450" indent="-552450" eaLnBrk="1" hangingPunct="1">
              <a:lnSpc>
                <a:spcPct val="90000"/>
              </a:lnSpc>
              <a:buFont typeface="Wingdings" pitchFamily="2" charset="2"/>
              <a:buNone/>
            </a:pPr>
            <a:r>
              <a:rPr lang="en-US" dirty="0" smtClean="0"/>
              <a:t>7.	Move to the right side of the </a:t>
            </a:r>
            <a:r>
              <a:rPr lang="en-US" dirty="0" err="1" smtClean="0"/>
              <a:t>mandibular</a:t>
            </a:r>
            <a:r>
              <a:rPr lang="en-US" dirty="0" smtClean="0"/>
              <a:t> arch and assign each tooth a different letter in alphabetical order</a:t>
            </a:r>
          </a:p>
          <a:p>
            <a:pPr marL="552450" indent="-552450" eaLnBrk="1" hangingPunct="1">
              <a:lnSpc>
                <a:spcPct val="90000"/>
              </a:lnSpc>
              <a:buFont typeface="Wingdings" pitchFamily="2" charset="2"/>
              <a:buNone/>
            </a:pPr>
            <a:endParaRPr lang="en-US" dirty="0" smtClean="0"/>
          </a:p>
          <a:p>
            <a:pPr marL="552450" indent="-552450" eaLnBrk="1" hangingPunct="1">
              <a:lnSpc>
                <a:spcPct val="90000"/>
              </a:lnSpc>
              <a:buFont typeface="Wingdings" pitchFamily="2" charset="2"/>
              <a:buNone/>
            </a:pPr>
            <a:r>
              <a:rPr lang="en-US" dirty="0" smtClean="0"/>
              <a:t>8.	The </a:t>
            </a:r>
            <a:r>
              <a:rPr lang="en-US" dirty="0" err="1" smtClean="0"/>
              <a:t>mandibular</a:t>
            </a:r>
            <a:r>
              <a:rPr lang="en-US" dirty="0" smtClean="0"/>
              <a:t> right 2</a:t>
            </a:r>
            <a:r>
              <a:rPr lang="en-US" baseline="30000" dirty="0" smtClean="0"/>
              <a:t>nd</a:t>
            </a:r>
            <a:r>
              <a:rPr lang="en-US" dirty="0" smtClean="0"/>
              <a:t> molar is </a:t>
            </a:r>
            <a:r>
              <a:rPr lang="en-US" b="1" dirty="0" smtClean="0"/>
              <a:t>T</a:t>
            </a:r>
          </a:p>
          <a:p>
            <a:pPr marL="552450" indent="-552450" eaLnBrk="1" hangingPunct="1">
              <a:lnSpc>
                <a:spcPct val="90000"/>
              </a:lnSpc>
              <a:buFont typeface="Wingdings" pitchFamily="2" charset="2"/>
              <a:buNone/>
            </a:pPr>
            <a:endParaRPr lang="en-US" dirty="0" smtClean="0"/>
          </a:p>
          <a:p>
            <a:pPr marL="552450" indent="-552450" eaLnBrk="1" hangingPunct="1">
              <a:lnSpc>
                <a:spcPct val="9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rimary-baby-milk-teeth-dental-arch.jpg"/>
          <p:cNvPicPr>
            <a:picLocks noChangeAspect="1"/>
          </p:cNvPicPr>
          <p:nvPr/>
        </p:nvPicPr>
        <p:blipFill>
          <a:blip r:embed="rId2"/>
          <a:srcRect b="9375"/>
          <a:stretch>
            <a:fillRect/>
          </a:stretch>
        </p:blipFill>
        <p:spPr bwMode="auto">
          <a:xfrm>
            <a:off x="0" y="0"/>
            <a:ext cx="915322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mtClean="0"/>
              <a:t>Primary Teeth (Dental arch)</a:t>
            </a:r>
          </a:p>
        </p:txBody>
      </p:sp>
      <p:sp>
        <p:nvSpPr>
          <p:cNvPr id="12291" name="Rectangle 3"/>
          <p:cNvSpPr>
            <a:spLocks noGrp="1" noChangeArrowheads="1"/>
          </p:cNvSpPr>
          <p:nvPr>
            <p:ph type="body" idx="1"/>
          </p:nvPr>
        </p:nvSpPr>
        <p:spPr>
          <a:xfrm>
            <a:off x="533400" y="1524000"/>
            <a:ext cx="8229600" cy="4525963"/>
          </a:xfrm>
        </p:spPr>
        <p:txBody>
          <a:bodyPr/>
          <a:lstStyle/>
          <a:p>
            <a:pPr eaLnBrk="1" hangingPunct="1"/>
            <a:endParaRPr lang="en-US" smtClean="0"/>
          </a:p>
        </p:txBody>
      </p:sp>
      <p:pic>
        <p:nvPicPr>
          <p:cNvPr id="12292" name="Picture 4" descr="Primary-teeth-final"/>
          <p:cNvPicPr>
            <a:picLocks noChangeAspect="1" noChangeArrowheads="1"/>
          </p:cNvPicPr>
          <p:nvPr/>
        </p:nvPicPr>
        <p:blipFill>
          <a:blip r:embed="rId3"/>
          <a:srcRect/>
          <a:stretch>
            <a:fillRect/>
          </a:stretch>
        </p:blipFill>
        <p:spPr bwMode="auto">
          <a:xfrm>
            <a:off x="2743200" y="1143000"/>
            <a:ext cx="40386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1"/>
          </a:solidFill>
        </p:spPr>
        <p:txBody>
          <a:bodyPr/>
          <a:lstStyle/>
          <a:p>
            <a:pPr algn="ctr" eaLnBrk="1" hangingPunct="1"/>
            <a:r>
              <a:rPr lang="en-US" sz="2800" dirty="0" smtClean="0">
                <a:solidFill>
                  <a:schemeClr val="bg1"/>
                </a:solidFill>
              </a:rPr>
              <a:t>Universal/National Numbering System for</a:t>
            </a:r>
            <a:r>
              <a:rPr lang="en-US" sz="2800" dirty="0" smtClean="0"/>
              <a:t/>
            </a:r>
            <a:br>
              <a:rPr lang="en-US" sz="2800" dirty="0" smtClean="0"/>
            </a:br>
            <a:r>
              <a:rPr lang="en-US" sz="2800" dirty="0" smtClean="0"/>
              <a:t>( </a:t>
            </a:r>
            <a:r>
              <a:rPr lang="en-US" sz="2800" b="1" dirty="0" smtClean="0"/>
              <a:t>Permanent Teeth )</a:t>
            </a:r>
          </a:p>
        </p:txBody>
      </p:sp>
      <p:sp>
        <p:nvSpPr>
          <p:cNvPr id="10243" name="Rectangle 3"/>
          <p:cNvSpPr>
            <a:spLocks noGrp="1" noChangeArrowheads="1"/>
          </p:cNvSpPr>
          <p:nvPr>
            <p:ph type="body" idx="1"/>
          </p:nvPr>
        </p:nvSpPr>
        <p:spPr/>
        <p:txBody>
          <a:bodyPr>
            <a:normAutofit/>
          </a:bodyPr>
          <a:lstStyle/>
          <a:p>
            <a:pPr marL="552450" indent="-552450" eaLnBrk="1" hangingPunct="1">
              <a:lnSpc>
                <a:spcPct val="80000"/>
              </a:lnSpc>
              <a:buFont typeface="Wingdings" pitchFamily="2" charset="2"/>
              <a:buNone/>
            </a:pPr>
            <a:endParaRPr lang="en-US" sz="2500" dirty="0" smtClean="0"/>
          </a:p>
          <a:p>
            <a:pPr marL="552450" indent="-552450" eaLnBrk="1" hangingPunct="1">
              <a:lnSpc>
                <a:spcPct val="80000"/>
              </a:lnSpc>
              <a:buFont typeface="Wingdings" pitchFamily="2" charset="2"/>
              <a:buNone/>
            </a:pPr>
            <a:r>
              <a:rPr lang="en-US" sz="2500" dirty="0" smtClean="0"/>
              <a:t>	Teeth are numbered from 1 to 32</a:t>
            </a:r>
          </a:p>
          <a:p>
            <a:pPr marL="552450" indent="-552450" eaLnBrk="1" hangingPunct="1">
              <a:lnSpc>
                <a:spcPct val="80000"/>
              </a:lnSpc>
              <a:buFont typeface="Wingdings" pitchFamily="2" charset="2"/>
              <a:buNone/>
            </a:pPr>
            <a:endParaRPr lang="en-US" sz="2500" dirty="0" smtClean="0"/>
          </a:p>
          <a:p>
            <a:pPr marL="552450" indent="-552450" eaLnBrk="1" hangingPunct="1">
              <a:lnSpc>
                <a:spcPct val="80000"/>
              </a:lnSpc>
              <a:buFont typeface="Wingdings" pitchFamily="2" charset="2"/>
              <a:buNone/>
            </a:pPr>
            <a:r>
              <a:rPr lang="en-US" sz="2500" dirty="0" smtClean="0"/>
              <a:t>	Start at maxillary right 3</a:t>
            </a:r>
            <a:r>
              <a:rPr lang="en-US" sz="2500" baseline="30000" dirty="0" smtClean="0"/>
              <a:t>rd</a:t>
            </a:r>
            <a:r>
              <a:rPr lang="en-US" sz="2500" dirty="0" smtClean="0"/>
              <a:t> molar, which is 1</a:t>
            </a:r>
          </a:p>
          <a:p>
            <a:pPr marL="552450" indent="-552450" eaLnBrk="1" hangingPunct="1">
              <a:lnSpc>
                <a:spcPct val="80000"/>
              </a:lnSpc>
              <a:buFont typeface="Wingdings" pitchFamily="2" charset="2"/>
              <a:buNone/>
            </a:pPr>
            <a:endParaRPr lang="en-US" sz="2500" dirty="0" smtClean="0"/>
          </a:p>
          <a:p>
            <a:pPr marL="552450" indent="-552450" eaLnBrk="1" hangingPunct="1">
              <a:lnSpc>
                <a:spcPct val="80000"/>
              </a:lnSpc>
              <a:buFont typeface="Wingdings" pitchFamily="2" charset="2"/>
              <a:buNone/>
            </a:pPr>
            <a:r>
              <a:rPr lang="en-US" sz="2500" dirty="0" smtClean="0"/>
              <a:t>	Move to the left side of maxillary arch and assign each tooth a different number in numerical order</a:t>
            </a:r>
          </a:p>
          <a:p>
            <a:pPr marL="552450" indent="-552450" eaLnBrk="1" hangingPunct="1">
              <a:lnSpc>
                <a:spcPct val="80000"/>
              </a:lnSpc>
              <a:buFont typeface="Wingdings" pitchFamily="2" charset="2"/>
              <a:buNone/>
            </a:pPr>
            <a:endParaRPr lang="en-US" sz="2500" dirty="0" smtClean="0"/>
          </a:p>
          <a:p>
            <a:pPr marL="552450" indent="-552450" eaLnBrk="1" hangingPunct="1">
              <a:lnSpc>
                <a:spcPct val="80000"/>
              </a:lnSpc>
              <a:buFont typeface="Wingdings" pitchFamily="2" charset="2"/>
              <a:buNone/>
            </a:pPr>
            <a:r>
              <a:rPr lang="en-US" sz="2500" dirty="0" smtClean="0"/>
              <a:t>	Maxillary left 3</a:t>
            </a:r>
            <a:r>
              <a:rPr lang="en-US" sz="2500" baseline="30000" dirty="0" smtClean="0"/>
              <a:t>rd</a:t>
            </a:r>
            <a:r>
              <a:rPr lang="en-US" sz="2500" dirty="0" smtClean="0"/>
              <a:t> molar is 16</a:t>
            </a:r>
          </a:p>
          <a:p>
            <a:pPr marL="552450" indent="-552450" eaLnBrk="1" hangingPunct="1">
              <a:lnSpc>
                <a:spcPct val="80000"/>
              </a:lnSpc>
              <a:buFont typeface="Wingdings" pitchFamily="2" charset="2"/>
              <a:buNone/>
            </a:pPr>
            <a:endParaRPr lang="en-US" sz="2500" dirty="0" smtClean="0"/>
          </a:p>
          <a:p>
            <a:pPr marL="552450" indent="-552450" eaLnBrk="1" hangingPunct="1">
              <a:lnSpc>
                <a:spcPct val="80000"/>
              </a:lnSpc>
              <a:buFont typeface="Wingdings" pitchFamily="2" charset="2"/>
              <a:buNone/>
            </a:pPr>
            <a:r>
              <a:rPr lang="en-US" sz="2500" dirty="0" smtClean="0"/>
              <a:t>	</a:t>
            </a:r>
          </a:p>
        </p:txBody>
      </p:sp>
      <p:sp>
        <p:nvSpPr>
          <p:cNvPr id="4" name="TextBox 3"/>
          <p:cNvSpPr txBox="1"/>
          <p:nvPr/>
        </p:nvSpPr>
        <p:spPr>
          <a:xfrm>
            <a:off x="3819081" y="5429264"/>
            <a:ext cx="5324919" cy="1200329"/>
          </a:xfrm>
          <a:prstGeom prst="rect">
            <a:avLst/>
          </a:prstGeom>
          <a:noFill/>
        </p:spPr>
        <p:txBody>
          <a:bodyPr wrap="none" rtlCol="0">
            <a:spAutoFit/>
          </a:bodyPr>
          <a:lstStyle/>
          <a:p>
            <a:r>
              <a:rPr lang="en-US" sz="2400" dirty="0" smtClean="0">
                <a:solidFill>
                  <a:srgbClr val="C00000"/>
                </a:solidFill>
              </a:rPr>
              <a:t>Note :- </a:t>
            </a:r>
          </a:p>
          <a:p>
            <a:r>
              <a:rPr lang="en-US" sz="2400" dirty="0" smtClean="0">
                <a:solidFill>
                  <a:srgbClr val="C00000"/>
                </a:solidFill>
              </a:rPr>
              <a:t>Deciduous teeth = Alphabets (ABCDE…..)</a:t>
            </a:r>
          </a:p>
          <a:p>
            <a:r>
              <a:rPr lang="en-US" sz="2400" dirty="0" smtClean="0">
                <a:solidFill>
                  <a:srgbClr val="C00000"/>
                </a:solidFill>
              </a:rPr>
              <a:t>Permanent teeth = </a:t>
            </a:r>
            <a:r>
              <a:rPr lang="en-US" sz="2400" dirty="0" err="1" smtClean="0">
                <a:solidFill>
                  <a:srgbClr val="C00000"/>
                </a:solidFill>
              </a:rPr>
              <a:t>Numericals</a:t>
            </a:r>
            <a:r>
              <a:rPr lang="en-US" sz="2400" dirty="0" smtClean="0">
                <a:solidFill>
                  <a:srgbClr val="C00000"/>
                </a:solidFill>
              </a:rPr>
              <a:t> (12345….)</a:t>
            </a:r>
            <a:endParaRPr lang="en-IN" sz="2400" dirty="0">
              <a:solidFill>
                <a:srgbClr val="C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ermanent-teeth-maxilla-upper-dental-arch.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marL="552450" indent="-552450">
              <a:lnSpc>
                <a:spcPct val="90000"/>
              </a:lnSpc>
              <a:buNone/>
            </a:pPr>
            <a:r>
              <a:rPr lang="en-US" sz="2500" dirty="0" smtClean="0"/>
              <a:t>	Drop down to </a:t>
            </a:r>
            <a:r>
              <a:rPr lang="en-US" sz="2500" dirty="0" err="1" smtClean="0"/>
              <a:t>mandibular</a:t>
            </a:r>
            <a:r>
              <a:rPr lang="en-US" sz="2500" dirty="0" smtClean="0"/>
              <a:t> left 3</a:t>
            </a:r>
            <a:r>
              <a:rPr lang="en-US" sz="2500" baseline="30000" dirty="0" smtClean="0"/>
              <a:t>rd</a:t>
            </a:r>
            <a:r>
              <a:rPr lang="en-US" sz="2500" dirty="0" smtClean="0"/>
              <a:t> molar, which is 17 </a:t>
            </a:r>
          </a:p>
          <a:p>
            <a:pPr marL="552450" indent="-552450">
              <a:lnSpc>
                <a:spcPct val="90000"/>
              </a:lnSpc>
              <a:buNone/>
            </a:pPr>
            <a:r>
              <a:rPr lang="en-US" sz="2500" dirty="0" smtClean="0"/>
              <a:t>	</a:t>
            </a:r>
          </a:p>
          <a:p>
            <a:pPr marL="552450" indent="-552450">
              <a:lnSpc>
                <a:spcPct val="90000"/>
              </a:lnSpc>
              <a:buNone/>
            </a:pPr>
            <a:r>
              <a:rPr lang="en-US" sz="2500" dirty="0" smtClean="0"/>
              <a:t>	Move to right side of </a:t>
            </a:r>
            <a:r>
              <a:rPr lang="en-US" sz="2500" dirty="0" err="1" smtClean="0"/>
              <a:t>mandibular</a:t>
            </a:r>
            <a:r>
              <a:rPr lang="en-US" sz="2500" dirty="0" smtClean="0"/>
              <a:t> arch and assign each tooth a different number in numerical order</a:t>
            </a:r>
          </a:p>
          <a:p>
            <a:pPr marL="552450" indent="-552450" eaLnBrk="1" hangingPunct="1">
              <a:lnSpc>
                <a:spcPct val="90000"/>
              </a:lnSpc>
              <a:buFont typeface="Wingdings" pitchFamily="2" charset="2"/>
              <a:buNone/>
            </a:pPr>
            <a:r>
              <a:rPr lang="en-US" sz="2500" dirty="0" smtClean="0"/>
              <a:t>	</a:t>
            </a:r>
          </a:p>
          <a:p>
            <a:pPr marL="552450" indent="-552450" eaLnBrk="1" hangingPunct="1">
              <a:lnSpc>
                <a:spcPct val="90000"/>
              </a:lnSpc>
              <a:buFont typeface="Wingdings" pitchFamily="2" charset="2"/>
              <a:buNone/>
            </a:pPr>
            <a:r>
              <a:rPr lang="en-US" sz="2500" dirty="0" smtClean="0"/>
              <a:t>	</a:t>
            </a:r>
            <a:r>
              <a:rPr lang="en-US" sz="2500" dirty="0" err="1" smtClean="0"/>
              <a:t>Mandibular</a:t>
            </a:r>
            <a:r>
              <a:rPr lang="en-US" sz="2500" dirty="0" smtClean="0"/>
              <a:t> right 3</a:t>
            </a:r>
            <a:r>
              <a:rPr lang="en-US" sz="2500" baseline="30000" dirty="0" smtClean="0"/>
              <a:t>rd</a:t>
            </a:r>
            <a:r>
              <a:rPr lang="en-US" sz="2500" dirty="0" smtClean="0"/>
              <a:t> molar is 32</a:t>
            </a:r>
          </a:p>
          <a:p>
            <a:pPr marL="552450" indent="-552450" eaLnBrk="1" hangingPunct="1">
              <a:lnSpc>
                <a:spcPct val="90000"/>
              </a:lnSpc>
              <a:buFont typeface="Wingdings" pitchFamily="2" charset="2"/>
              <a:buNone/>
            </a:pPr>
            <a:r>
              <a:rPr lang="en-US" sz="2500" dirty="0" smtClean="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numbering.jpg"/>
          <p:cNvPicPr>
            <a:picLocks noChangeAspect="1"/>
          </p:cNvPicPr>
          <p:nvPr/>
        </p:nvPicPr>
        <p:blipFill>
          <a:blip r:embed="rId2"/>
          <a:srcRect l="9814" r="7788" b="8886"/>
          <a:stretch>
            <a:fillRect/>
          </a:stretch>
        </p:blipFill>
        <p:spPr bwMode="auto">
          <a:xfrm>
            <a:off x="0" y="0"/>
            <a:ext cx="9144000" cy="6872472"/>
          </a:xfrm>
          <a:prstGeom prst="rect">
            <a:avLst/>
          </a:prstGeom>
          <a:noFill/>
          <a:ln w="9525">
            <a:noFill/>
            <a:miter lim="800000"/>
            <a:headEnd/>
            <a:tailEnd/>
          </a:ln>
        </p:spPr>
      </p:pic>
      <p:pic>
        <p:nvPicPr>
          <p:cNvPr id="4" name="Picture 3" descr="numbering.jpg"/>
          <p:cNvPicPr>
            <a:picLocks noChangeAspect="1"/>
          </p:cNvPicPr>
          <p:nvPr/>
        </p:nvPicPr>
        <p:blipFill>
          <a:blip r:embed="rId2"/>
          <a:srcRect l="38782" t="53985" r="51562" b="33702"/>
          <a:stretch>
            <a:fillRect/>
          </a:stretch>
        </p:blipFill>
        <p:spPr bwMode="auto">
          <a:xfrm>
            <a:off x="857224" y="6215082"/>
            <a:ext cx="928694" cy="804868"/>
          </a:xfrm>
          <a:prstGeom prst="rect">
            <a:avLst/>
          </a:prstGeom>
          <a:ln>
            <a:noFill/>
          </a:ln>
          <a:effectLst>
            <a:softEdge rad="112500"/>
          </a:effectLst>
        </p:spPr>
      </p:pic>
      <p:pic>
        <p:nvPicPr>
          <p:cNvPr id="5" name="Picture 4" descr="numbering.jpg"/>
          <p:cNvPicPr>
            <a:picLocks noChangeAspect="1"/>
          </p:cNvPicPr>
          <p:nvPr/>
        </p:nvPicPr>
        <p:blipFill>
          <a:blip r:embed="rId2"/>
          <a:srcRect l="38782" t="53985" r="51562" b="33702"/>
          <a:stretch>
            <a:fillRect/>
          </a:stretch>
        </p:blipFill>
        <p:spPr bwMode="auto">
          <a:xfrm>
            <a:off x="-142908" y="5000636"/>
            <a:ext cx="928694" cy="804868"/>
          </a:xfrm>
          <a:prstGeom prst="rect">
            <a:avLst/>
          </a:prstGeom>
          <a:ln>
            <a:noFill/>
          </a:ln>
          <a:effectLst>
            <a:softEdge rad="112500"/>
          </a:effectLst>
        </p:spPr>
      </p:pic>
      <p:pic>
        <p:nvPicPr>
          <p:cNvPr id="6" name="Picture 5" descr="numbering.jpg"/>
          <p:cNvPicPr>
            <a:picLocks noChangeAspect="1"/>
          </p:cNvPicPr>
          <p:nvPr/>
        </p:nvPicPr>
        <p:blipFill>
          <a:blip r:embed="rId2"/>
          <a:srcRect l="38782" t="53985" r="51562" b="33702"/>
          <a:stretch>
            <a:fillRect/>
          </a:stretch>
        </p:blipFill>
        <p:spPr bwMode="auto">
          <a:xfrm>
            <a:off x="-500098" y="3857628"/>
            <a:ext cx="928694" cy="804868"/>
          </a:xfrm>
          <a:prstGeom prst="rect">
            <a:avLst/>
          </a:prstGeom>
          <a:ln>
            <a:noFill/>
          </a:ln>
          <a:effectLst>
            <a:softEdge rad="112500"/>
          </a:effectLst>
        </p:spPr>
      </p:pic>
      <p:pic>
        <p:nvPicPr>
          <p:cNvPr id="7" name="Picture 6" descr="numbering.jpg"/>
          <p:cNvPicPr>
            <a:picLocks noChangeAspect="1"/>
          </p:cNvPicPr>
          <p:nvPr/>
        </p:nvPicPr>
        <p:blipFill>
          <a:blip r:embed="rId2"/>
          <a:srcRect l="38782" t="53985" r="51562" b="33702"/>
          <a:stretch>
            <a:fillRect/>
          </a:stretch>
        </p:blipFill>
        <p:spPr bwMode="auto">
          <a:xfrm>
            <a:off x="7929586" y="5072074"/>
            <a:ext cx="928694" cy="804868"/>
          </a:xfrm>
          <a:prstGeom prst="rect">
            <a:avLst/>
          </a:prstGeom>
          <a:ln>
            <a:noFill/>
          </a:ln>
          <a:effectLst>
            <a:softEdge rad="112500"/>
          </a:effectLst>
        </p:spPr>
      </p:pic>
      <p:pic>
        <p:nvPicPr>
          <p:cNvPr id="8" name="Picture 7" descr="numbering.jpg"/>
          <p:cNvPicPr>
            <a:picLocks noChangeAspect="1"/>
          </p:cNvPicPr>
          <p:nvPr/>
        </p:nvPicPr>
        <p:blipFill>
          <a:blip r:embed="rId2"/>
          <a:srcRect l="38782" t="53985" r="51562" b="33702"/>
          <a:stretch>
            <a:fillRect/>
          </a:stretch>
        </p:blipFill>
        <p:spPr bwMode="auto">
          <a:xfrm>
            <a:off x="7286644" y="6053132"/>
            <a:ext cx="928694" cy="804868"/>
          </a:xfrm>
          <a:prstGeom prst="rect">
            <a:avLst/>
          </a:prstGeom>
          <a:ln>
            <a:noFill/>
          </a:ln>
          <a:effectLst>
            <a:softEdge rad="112500"/>
          </a:effectLst>
        </p:spPr>
      </p:pic>
      <p:pic>
        <p:nvPicPr>
          <p:cNvPr id="9" name="Picture 8" descr="numbering.jpg"/>
          <p:cNvPicPr>
            <a:picLocks noChangeAspect="1"/>
          </p:cNvPicPr>
          <p:nvPr/>
        </p:nvPicPr>
        <p:blipFill>
          <a:blip r:embed="rId2"/>
          <a:srcRect l="38782" t="53985" r="51562" b="33702"/>
          <a:stretch>
            <a:fillRect/>
          </a:stretch>
        </p:blipFill>
        <p:spPr bwMode="auto">
          <a:xfrm>
            <a:off x="8429652" y="4071942"/>
            <a:ext cx="928694" cy="804868"/>
          </a:xfrm>
          <a:prstGeom prst="rect">
            <a:avLst/>
          </a:prstGeom>
          <a:ln>
            <a:noFill/>
          </a:ln>
          <a:effectLst>
            <a:softEdge rad="112500"/>
          </a:effectLst>
        </p:spPr>
      </p:pic>
      <p:pic>
        <p:nvPicPr>
          <p:cNvPr id="10" name="Picture 9" descr="numbering.jpg"/>
          <p:cNvPicPr>
            <a:picLocks noChangeAspect="1"/>
          </p:cNvPicPr>
          <p:nvPr/>
        </p:nvPicPr>
        <p:blipFill>
          <a:blip r:embed="rId2"/>
          <a:srcRect l="38782" t="53985" r="51562" b="33702"/>
          <a:stretch>
            <a:fillRect/>
          </a:stretch>
        </p:blipFill>
        <p:spPr bwMode="auto">
          <a:xfrm>
            <a:off x="8786842" y="2786058"/>
            <a:ext cx="928694" cy="804868"/>
          </a:xfrm>
          <a:prstGeom prst="rect">
            <a:avLst/>
          </a:prstGeom>
          <a:ln>
            <a:noFill/>
          </a:ln>
          <a:effectLst>
            <a:softEdge rad="112500"/>
          </a:effectLst>
        </p:spPr>
      </p:pic>
      <p:pic>
        <p:nvPicPr>
          <p:cNvPr id="11" name="Picture 10" descr="numbering.jpg"/>
          <p:cNvPicPr>
            <a:picLocks noChangeAspect="1"/>
          </p:cNvPicPr>
          <p:nvPr/>
        </p:nvPicPr>
        <p:blipFill>
          <a:blip r:embed="rId2"/>
          <a:srcRect l="38782" t="53985" r="51562" b="33702"/>
          <a:stretch>
            <a:fillRect/>
          </a:stretch>
        </p:blipFill>
        <p:spPr bwMode="auto">
          <a:xfrm>
            <a:off x="-642974" y="2786058"/>
            <a:ext cx="928694" cy="804868"/>
          </a:xfrm>
          <a:prstGeom prst="rect">
            <a:avLst/>
          </a:prstGeom>
          <a:ln>
            <a:noFill/>
          </a:ln>
          <a:effectLst>
            <a:softEdge rad="112500"/>
          </a:effectLst>
        </p:spPr>
      </p:pic>
      <p:pic>
        <p:nvPicPr>
          <p:cNvPr id="12" name="Picture 11" descr="numbering.jpg"/>
          <p:cNvPicPr>
            <a:picLocks noChangeAspect="1"/>
          </p:cNvPicPr>
          <p:nvPr/>
        </p:nvPicPr>
        <p:blipFill>
          <a:blip r:embed="rId2"/>
          <a:srcRect l="38782" t="53985" r="51562" b="33702"/>
          <a:stretch>
            <a:fillRect/>
          </a:stretch>
        </p:blipFill>
        <p:spPr bwMode="auto">
          <a:xfrm>
            <a:off x="5929322" y="6643710"/>
            <a:ext cx="928694" cy="804868"/>
          </a:xfrm>
          <a:prstGeom prst="rect">
            <a:avLst/>
          </a:prstGeom>
          <a:ln>
            <a:noFill/>
          </a:ln>
          <a:effectLst>
            <a:softEdge rad="112500"/>
          </a:effectLst>
        </p:spPr>
      </p:pic>
      <p:pic>
        <p:nvPicPr>
          <p:cNvPr id="13" name="Picture 12" descr="numbering.jpg"/>
          <p:cNvPicPr>
            <a:picLocks noChangeAspect="1"/>
          </p:cNvPicPr>
          <p:nvPr/>
        </p:nvPicPr>
        <p:blipFill>
          <a:blip r:embed="rId2"/>
          <a:srcRect l="38782" t="53985" r="51562" b="33702"/>
          <a:stretch>
            <a:fillRect/>
          </a:stretch>
        </p:blipFill>
        <p:spPr bwMode="auto">
          <a:xfrm>
            <a:off x="2500298" y="6643710"/>
            <a:ext cx="928694" cy="804868"/>
          </a:xfrm>
          <a:prstGeom prst="rect">
            <a:avLst/>
          </a:prstGeom>
          <a:ln>
            <a:noFill/>
          </a:ln>
          <a:effectLst>
            <a:softEdge rad="112500"/>
          </a:effectLst>
        </p:spPr>
      </p:pic>
      <p:pic>
        <p:nvPicPr>
          <p:cNvPr id="14" name="Picture 13" descr="numbering.jpg"/>
          <p:cNvPicPr>
            <a:picLocks noChangeAspect="1"/>
          </p:cNvPicPr>
          <p:nvPr/>
        </p:nvPicPr>
        <p:blipFill>
          <a:blip r:embed="rId2"/>
          <a:srcRect l="38782" t="53985" r="51562" b="33702"/>
          <a:stretch>
            <a:fillRect/>
          </a:stretch>
        </p:blipFill>
        <p:spPr bwMode="auto">
          <a:xfrm>
            <a:off x="3571868" y="6696098"/>
            <a:ext cx="928694" cy="804868"/>
          </a:xfrm>
          <a:prstGeom prst="rect">
            <a:avLst/>
          </a:prstGeom>
          <a:ln>
            <a:noFill/>
          </a:ln>
          <a:effectLst>
            <a:softEdge rad="112500"/>
          </a:effectLst>
        </p:spPr>
      </p:pic>
      <p:pic>
        <p:nvPicPr>
          <p:cNvPr id="15" name="Picture 14" descr="numbering.jpg"/>
          <p:cNvPicPr>
            <a:picLocks noChangeAspect="1"/>
          </p:cNvPicPr>
          <p:nvPr/>
        </p:nvPicPr>
        <p:blipFill>
          <a:blip r:embed="rId2"/>
          <a:srcRect l="38782" t="53985" r="51562" b="33702"/>
          <a:stretch>
            <a:fillRect/>
          </a:stretch>
        </p:blipFill>
        <p:spPr bwMode="auto">
          <a:xfrm>
            <a:off x="4643438" y="6696098"/>
            <a:ext cx="928694" cy="8048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
            </a:r>
            <a:br>
              <a:rPr lang="en-US" dirty="0" smtClean="0"/>
            </a:br>
            <a:r>
              <a:rPr lang="en-US" dirty="0" smtClean="0"/>
              <a:t>Structure of tooth</a:t>
            </a:r>
            <a:br>
              <a:rPr lang="en-US" dirty="0" smtClean="0"/>
            </a:br>
            <a:endParaRPr lang="en-IN" dirty="0"/>
          </a:p>
        </p:txBody>
      </p:sp>
      <p:sp>
        <p:nvSpPr>
          <p:cNvPr id="3" name="Content Placeholder 2"/>
          <p:cNvSpPr>
            <a:spLocks noGrp="1"/>
          </p:cNvSpPr>
          <p:nvPr>
            <p:ph idx="1"/>
          </p:nvPr>
        </p:nvSpPr>
        <p:spPr>
          <a:xfrm>
            <a:off x="285720" y="1831995"/>
            <a:ext cx="8643998" cy="4525963"/>
          </a:xfrm>
        </p:spPr>
        <p:txBody>
          <a:bodyPr>
            <a:normAutofit fontScale="85000" lnSpcReduction="20000"/>
          </a:bodyPr>
          <a:lstStyle/>
          <a:p>
            <a:pPr algn="ctr">
              <a:buNone/>
            </a:pPr>
            <a:r>
              <a:rPr lang="en-US" b="1" u="sng" dirty="0" smtClean="0"/>
              <a:t>3 Hard / mineralized tissues</a:t>
            </a:r>
          </a:p>
          <a:p>
            <a:pPr>
              <a:buNone/>
            </a:pPr>
            <a:endParaRPr lang="en-US" b="1" dirty="0"/>
          </a:p>
          <a:p>
            <a:r>
              <a:rPr lang="en-US" b="1" dirty="0" smtClean="0"/>
              <a:t>ENAMEL</a:t>
            </a:r>
            <a:r>
              <a:rPr lang="en-US" dirty="0" smtClean="0"/>
              <a:t> 	       – 	outer covering of tooth crown</a:t>
            </a:r>
          </a:p>
          <a:p>
            <a:r>
              <a:rPr lang="en-US" b="1" dirty="0" smtClean="0"/>
              <a:t>CEMENTUM    </a:t>
            </a:r>
            <a:r>
              <a:rPr lang="en-US" dirty="0" smtClean="0"/>
              <a:t>– 	outer covering of tooth root</a:t>
            </a:r>
          </a:p>
          <a:p>
            <a:r>
              <a:rPr lang="en-US" b="1" dirty="0" smtClean="0"/>
              <a:t>DENTIN	      </a:t>
            </a:r>
            <a:r>
              <a:rPr lang="en-US" dirty="0" smtClean="0"/>
              <a:t> – 	Inner layer beneath enamel &amp; </a:t>
            </a:r>
          </a:p>
          <a:p>
            <a:pPr>
              <a:buNone/>
            </a:pPr>
            <a:r>
              <a:rPr lang="en-US" dirty="0" smtClean="0"/>
              <a:t>				</a:t>
            </a:r>
            <a:r>
              <a:rPr lang="en-US" dirty="0" err="1" smtClean="0"/>
              <a:t>cementum</a:t>
            </a:r>
            <a:r>
              <a:rPr lang="en-US" dirty="0" smtClean="0"/>
              <a:t> covering the pulp </a:t>
            </a:r>
          </a:p>
          <a:p>
            <a:endParaRPr lang="en-US" dirty="0"/>
          </a:p>
          <a:p>
            <a:pPr algn="ctr">
              <a:buNone/>
            </a:pPr>
            <a:r>
              <a:rPr lang="en-US" b="1" u="sng" dirty="0" smtClean="0"/>
              <a:t>1 Soft tissue</a:t>
            </a:r>
          </a:p>
          <a:p>
            <a:pPr>
              <a:buNone/>
            </a:pPr>
            <a:endParaRPr lang="en-US" b="1" dirty="0" smtClean="0"/>
          </a:p>
          <a:p>
            <a:r>
              <a:rPr lang="en-US" b="1" dirty="0" smtClean="0"/>
              <a:t>PULP	</a:t>
            </a:r>
            <a:r>
              <a:rPr lang="en-US" dirty="0" smtClean="0"/>
              <a:t> – 	central core of tooth</a:t>
            </a: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E:\Users\Dr.Shudhanshu Dixit\Pictures\images.jpg"/>
          <p:cNvPicPr>
            <a:picLocks noGrp="1" noChangeAspect="1" noChangeArrowheads="1"/>
          </p:cNvPicPr>
          <p:nvPr>
            <p:ph idx="1"/>
          </p:nvPr>
        </p:nvPicPr>
        <p:blipFill>
          <a:blip r:embed="rId2">
            <a:lum contrast="10000"/>
          </a:blip>
          <a:srcRect t="14351" b="15972"/>
          <a:stretch>
            <a:fillRect/>
          </a:stretch>
        </p:blipFill>
        <p:spPr bwMode="auto">
          <a:xfrm>
            <a:off x="785786" y="0"/>
            <a:ext cx="7215238" cy="6858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IN" b="1" dirty="0" smtClean="0"/>
              <a:t/>
            </a:r>
            <a:br>
              <a:rPr lang="en-IN" b="1" dirty="0" smtClean="0"/>
            </a:br>
            <a:r>
              <a:rPr lang="en-IN" b="1" dirty="0" smtClean="0"/>
              <a:t>Palmer Notation Numbering System</a:t>
            </a:r>
            <a:br>
              <a:rPr lang="en-IN" b="1" dirty="0" smtClean="0"/>
            </a:br>
            <a:endParaRPr lang="en-IN" dirty="0"/>
          </a:p>
        </p:txBody>
      </p:sp>
      <p:sp>
        <p:nvSpPr>
          <p:cNvPr id="3" name="Content Placeholder 2"/>
          <p:cNvSpPr>
            <a:spLocks noGrp="1"/>
          </p:cNvSpPr>
          <p:nvPr>
            <p:ph idx="1"/>
          </p:nvPr>
        </p:nvSpPr>
        <p:spPr/>
        <p:txBody>
          <a:bodyPr>
            <a:normAutofit/>
          </a:bodyPr>
          <a:lstStyle/>
          <a:p>
            <a:endParaRPr lang="en-IN" dirty="0" smtClean="0"/>
          </a:p>
          <a:p>
            <a:r>
              <a:rPr lang="en-IN" dirty="0" smtClean="0"/>
              <a:t>Originally called the Zsigmondy system after an Austrian dentist of that name who developed the idea in 1861.</a:t>
            </a:r>
          </a:p>
          <a:p>
            <a:endParaRPr lang="en-US" dirty="0" smtClean="0"/>
          </a:p>
          <a:p>
            <a:r>
              <a:rPr lang="en-IN" dirty="0" smtClean="0"/>
              <a:t>Zsigmondy Palmer system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143000"/>
          </a:xfrm>
          <a:solidFill>
            <a:schemeClr val="accent1"/>
          </a:solidFill>
        </p:spPr>
        <p:txBody>
          <a:bodyPr/>
          <a:lstStyle/>
          <a:p>
            <a:r>
              <a:rPr lang="en-US" b="1" dirty="0" smtClean="0"/>
              <a:t>Deciduous teeth</a:t>
            </a:r>
            <a:endParaRPr lang="en-IN" b="1" dirty="0"/>
          </a:p>
        </p:txBody>
      </p:sp>
      <p:sp>
        <p:nvSpPr>
          <p:cNvPr id="3" name="Content Placeholder 2"/>
          <p:cNvSpPr>
            <a:spLocks noGrp="1"/>
          </p:cNvSpPr>
          <p:nvPr>
            <p:ph idx="1"/>
          </p:nvPr>
        </p:nvSpPr>
        <p:spPr/>
        <p:txBody>
          <a:bodyPr>
            <a:normAutofit fontScale="77500" lnSpcReduction="20000"/>
          </a:bodyPr>
          <a:lstStyle/>
          <a:p>
            <a:r>
              <a:rPr lang="en-IN" dirty="0" smtClean="0"/>
              <a:t>The mouth is divided into four sections called quadrants.</a:t>
            </a:r>
          </a:p>
          <a:p>
            <a:endParaRPr lang="en-US" dirty="0" smtClean="0"/>
          </a:p>
          <a:p>
            <a:r>
              <a:rPr lang="en-US" dirty="0" smtClean="0"/>
              <a:t>Each quadrant is represented by a </a:t>
            </a:r>
            <a:r>
              <a:rPr lang="en-US" b="1" dirty="0" smtClean="0"/>
              <a:t>GRID</a:t>
            </a:r>
            <a:endParaRPr lang="en-IN" b="1" dirty="0" smtClean="0"/>
          </a:p>
          <a:p>
            <a:endParaRPr lang="en-IN" dirty="0" smtClean="0"/>
          </a:p>
          <a:p>
            <a:r>
              <a:rPr lang="en-IN" dirty="0" smtClean="0"/>
              <a:t>The numbers </a:t>
            </a:r>
            <a:r>
              <a:rPr lang="en-IN" b="1" dirty="0" smtClean="0"/>
              <a:t>A</a:t>
            </a:r>
            <a:r>
              <a:rPr lang="en-IN" dirty="0" smtClean="0"/>
              <a:t> through </a:t>
            </a:r>
            <a:r>
              <a:rPr lang="en-IN" b="1" dirty="0" smtClean="0"/>
              <a:t>E</a:t>
            </a:r>
            <a:r>
              <a:rPr lang="en-IN" dirty="0" smtClean="0"/>
              <a:t> and a unique symbol (GRID or “L” shape)  is used to identify the teeth in each quadrant.</a:t>
            </a:r>
          </a:p>
          <a:p>
            <a:endParaRPr lang="en-IN" dirty="0" smtClean="0"/>
          </a:p>
          <a:p>
            <a:r>
              <a:rPr lang="en-IN" dirty="0" smtClean="0"/>
              <a:t>The numbering runs from the </a:t>
            </a:r>
            <a:r>
              <a:rPr lang="en-IN" dirty="0" err="1" smtClean="0"/>
              <a:t>center</a:t>
            </a:r>
            <a:r>
              <a:rPr lang="en-IN" dirty="0" smtClean="0"/>
              <a:t> of the mouth to the back. </a:t>
            </a:r>
          </a:p>
          <a:p>
            <a:endParaRPr lang="en-IN" dirty="0" smtClean="0"/>
          </a:p>
          <a:p>
            <a:r>
              <a:rPr lang="en-IN" dirty="0" smtClean="0"/>
              <a:t>In the upper right quadrant tooth, alphabet </a:t>
            </a:r>
            <a:r>
              <a:rPr lang="en-IN" b="1" dirty="0" smtClean="0"/>
              <a:t>A</a:t>
            </a:r>
            <a:r>
              <a:rPr lang="en-IN" dirty="0" smtClean="0"/>
              <a:t> is the incisor &amp; 2</a:t>
            </a:r>
            <a:r>
              <a:rPr lang="en-IN" baseline="30000" dirty="0" smtClean="0"/>
              <a:t>nd</a:t>
            </a:r>
            <a:r>
              <a:rPr lang="en-IN" dirty="0" smtClean="0"/>
              <a:t> molar is </a:t>
            </a:r>
            <a:r>
              <a:rPr lang="en-IN" b="1" dirty="0" smtClean="0"/>
              <a:t>E</a:t>
            </a:r>
            <a:r>
              <a:rPr lang="en-IN" dirty="0" smtClean="0"/>
              <a:t>.</a:t>
            </a:r>
          </a:p>
          <a:p>
            <a:endParaRPr lang="en-IN" dirty="0" smtClean="0"/>
          </a:p>
          <a:p>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2428860" y="1428736"/>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2429654" y="428546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4358480" y="4356900"/>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5400000">
            <a:off x="4358480" y="142794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flipV="1">
            <a:off x="1571604" y="2143116"/>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rot="10800000" flipV="1">
            <a:off x="1571604" y="3571876"/>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10800000" flipV="1">
            <a:off x="5072066" y="3643314"/>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0800000" flipV="1">
            <a:off x="5081590" y="2143116"/>
            <a:ext cx="1562112" cy="9524"/>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214414" y="857232"/>
            <a:ext cx="1718547" cy="1077218"/>
          </a:xfrm>
          <a:prstGeom prst="rect">
            <a:avLst/>
          </a:prstGeom>
          <a:noFill/>
        </p:spPr>
        <p:txBody>
          <a:bodyPr wrap="none" rtlCol="0">
            <a:spAutoFit/>
          </a:bodyPr>
          <a:lstStyle/>
          <a:p>
            <a:r>
              <a:rPr lang="en-US" sz="3200" dirty="0" smtClean="0"/>
              <a:t>Maxillary</a:t>
            </a:r>
          </a:p>
          <a:p>
            <a:r>
              <a:rPr lang="en-US" sz="3200" dirty="0" smtClean="0"/>
              <a:t> Right</a:t>
            </a:r>
            <a:endParaRPr lang="en-IN" sz="3200" dirty="0"/>
          </a:p>
        </p:txBody>
      </p:sp>
      <p:sp>
        <p:nvSpPr>
          <p:cNvPr id="16" name="TextBox 15"/>
          <p:cNvSpPr txBox="1"/>
          <p:nvPr/>
        </p:nvSpPr>
        <p:spPr>
          <a:xfrm>
            <a:off x="5210907" y="923022"/>
            <a:ext cx="1718547" cy="1077218"/>
          </a:xfrm>
          <a:prstGeom prst="rect">
            <a:avLst/>
          </a:prstGeom>
          <a:noFill/>
        </p:spPr>
        <p:txBody>
          <a:bodyPr wrap="none" rtlCol="0">
            <a:spAutoFit/>
          </a:bodyPr>
          <a:lstStyle/>
          <a:p>
            <a:r>
              <a:rPr lang="en-US" sz="3200" dirty="0" smtClean="0"/>
              <a:t>Maxillary</a:t>
            </a:r>
          </a:p>
          <a:p>
            <a:r>
              <a:rPr lang="en-US" sz="3200" dirty="0" smtClean="0"/>
              <a:t> Left</a:t>
            </a:r>
            <a:endParaRPr lang="en-IN" sz="3200" dirty="0"/>
          </a:p>
        </p:txBody>
      </p:sp>
      <p:sp>
        <p:nvSpPr>
          <p:cNvPr id="17" name="TextBox 16"/>
          <p:cNvSpPr txBox="1"/>
          <p:nvPr/>
        </p:nvSpPr>
        <p:spPr>
          <a:xfrm>
            <a:off x="1071538" y="3857628"/>
            <a:ext cx="1962397" cy="954107"/>
          </a:xfrm>
          <a:prstGeom prst="rect">
            <a:avLst/>
          </a:prstGeom>
          <a:noFill/>
        </p:spPr>
        <p:txBody>
          <a:bodyPr wrap="none" rtlCol="0">
            <a:spAutoFit/>
          </a:bodyPr>
          <a:lstStyle/>
          <a:p>
            <a:r>
              <a:rPr lang="en-US" sz="2800" dirty="0" err="1" smtClean="0"/>
              <a:t>Mandibular</a:t>
            </a:r>
            <a:r>
              <a:rPr lang="en-US" sz="2800" dirty="0" smtClean="0"/>
              <a:t> </a:t>
            </a:r>
          </a:p>
          <a:p>
            <a:r>
              <a:rPr lang="en-US" sz="2800" dirty="0" smtClean="0"/>
              <a:t>Right</a:t>
            </a:r>
            <a:endParaRPr lang="en-IN" sz="2800" dirty="0"/>
          </a:p>
        </p:txBody>
      </p:sp>
      <p:sp>
        <p:nvSpPr>
          <p:cNvPr id="18" name="TextBox 17"/>
          <p:cNvSpPr txBox="1"/>
          <p:nvPr/>
        </p:nvSpPr>
        <p:spPr>
          <a:xfrm>
            <a:off x="5214942" y="3857628"/>
            <a:ext cx="1962397" cy="954107"/>
          </a:xfrm>
          <a:prstGeom prst="rect">
            <a:avLst/>
          </a:prstGeom>
          <a:noFill/>
        </p:spPr>
        <p:txBody>
          <a:bodyPr wrap="none" rtlCol="0">
            <a:spAutoFit/>
          </a:bodyPr>
          <a:lstStyle/>
          <a:p>
            <a:r>
              <a:rPr lang="en-US" sz="2800" dirty="0" err="1" smtClean="0"/>
              <a:t>Mandibular</a:t>
            </a:r>
            <a:r>
              <a:rPr lang="en-US" sz="2800" dirty="0" smtClean="0"/>
              <a:t> </a:t>
            </a:r>
          </a:p>
          <a:p>
            <a:r>
              <a:rPr lang="en-US" sz="2800" dirty="0" smtClean="0"/>
              <a:t>Left</a:t>
            </a:r>
            <a:endParaRPr lang="en-IN"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2286778" y="3571876"/>
            <a:ext cx="4428362" cy="794"/>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10800000">
            <a:off x="785786" y="3571876"/>
            <a:ext cx="7715304" cy="1588"/>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357158" y="2071678"/>
            <a:ext cx="2673361" cy="584775"/>
          </a:xfrm>
          <a:prstGeom prst="rect">
            <a:avLst/>
          </a:prstGeom>
          <a:noFill/>
        </p:spPr>
        <p:txBody>
          <a:bodyPr wrap="none" rtlCol="0">
            <a:spAutoFit/>
          </a:bodyPr>
          <a:lstStyle/>
          <a:p>
            <a:r>
              <a:rPr lang="en-US" sz="3200" dirty="0" smtClean="0"/>
              <a:t>Maxillary Right</a:t>
            </a:r>
            <a:endParaRPr lang="en-IN" sz="3200" dirty="0"/>
          </a:p>
        </p:txBody>
      </p:sp>
      <p:sp>
        <p:nvSpPr>
          <p:cNvPr id="15" name="TextBox 14"/>
          <p:cNvSpPr txBox="1"/>
          <p:nvPr/>
        </p:nvSpPr>
        <p:spPr>
          <a:xfrm>
            <a:off x="357158" y="4643446"/>
            <a:ext cx="2714076" cy="523220"/>
          </a:xfrm>
          <a:prstGeom prst="rect">
            <a:avLst/>
          </a:prstGeom>
          <a:noFill/>
        </p:spPr>
        <p:txBody>
          <a:bodyPr wrap="none" rtlCol="0">
            <a:spAutoFit/>
          </a:bodyPr>
          <a:lstStyle/>
          <a:p>
            <a:r>
              <a:rPr lang="en-US" sz="2800" dirty="0" err="1" smtClean="0"/>
              <a:t>Mandibular</a:t>
            </a:r>
            <a:r>
              <a:rPr lang="en-US" sz="2800" dirty="0" smtClean="0"/>
              <a:t> Right</a:t>
            </a:r>
            <a:endParaRPr lang="en-IN" sz="2800" dirty="0"/>
          </a:p>
        </p:txBody>
      </p:sp>
      <p:sp>
        <p:nvSpPr>
          <p:cNvPr id="16" name="TextBox 15"/>
          <p:cNvSpPr txBox="1"/>
          <p:nvPr/>
        </p:nvSpPr>
        <p:spPr>
          <a:xfrm>
            <a:off x="6429388" y="4714884"/>
            <a:ext cx="2517099" cy="523220"/>
          </a:xfrm>
          <a:prstGeom prst="rect">
            <a:avLst/>
          </a:prstGeom>
          <a:noFill/>
        </p:spPr>
        <p:txBody>
          <a:bodyPr wrap="none" rtlCol="0">
            <a:spAutoFit/>
          </a:bodyPr>
          <a:lstStyle/>
          <a:p>
            <a:r>
              <a:rPr lang="en-US" sz="2800" dirty="0" err="1" smtClean="0"/>
              <a:t>Mandibular</a:t>
            </a:r>
            <a:r>
              <a:rPr lang="en-US" sz="2800" dirty="0" smtClean="0"/>
              <a:t> Left</a:t>
            </a:r>
            <a:endParaRPr lang="en-IN" sz="2800" dirty="0"/>
          </a:p>
        </p:txBody>
      </p:sp>
      <p:sp>
        <p:nvSpPr>
          <p:cNvPr id="17" name="TextBox 16"/>
          <p:cNvSpPr txBox="1"/>
          <p:nvPr/>
        </p:nvSpPr>
        <p:spPr>
          <a:xfrm>
            <a:off x="6429388" y="2000240"/>
            <a:ext cx="2447529" cy="584775"/>
          </a:xfrm>
          <a:prstGeom prst="rect">
            <a:avLst/>
          </a:prstGeom>
          <a:noFill/>
        </p:spPr>
        <p:txBody>
          <a:bodyPr wrap="none" rtlCol="0">
            <a:spAutoFit/>
          </a:bodyPr>
          <a:lstStyle/>
          <a:p>
            <a:r>
              <a:rPr lang="en-US" sz="3200" dirty="0" smtClean="0"/>
              <a:t>Maxillary Left</a:t>
            </a:r>
            <a:endParaRPr lang="en-IN" sz="3200" dirty="0"/>
          </a:p>
        </p:txBody>
      </p:sp>
      <p:sp>
        <p:nvSpPr>
          <p:cNvPr id="18" name="Rectangle 17"/>
          <p:cNvSpPr/>
          <p:nvPr/>
        </p:nvSpPr>
        <p:spPr>
          <a:xfrm>
            <a:off x="3357554" y="214290"/>
            <a:ext cx="2270173" cy="584775"/>
          </a:xfrm>
          <a:prstGeom prst="rect">
            <a:avLst/>
          </a:prstGeom>
        </p:spPr>
        <p:txBody>
          <a:bodyPr wrap="none">
            <a:spAutoFit/>
          </a:bodyPr>
          <a:lstStyle/>
          <a:p>
            <a:r>
              <a:rPr lang="en-IN" sz="3200" b="1" dirty="0" smtClean="0"/>
              <a:t>4 Quadrants</a:t>
            </a:r>
            <a:endParaRPr lang="en-IN" sz="3200" b="1" dirty="0"/>
          </a:p>
        </p:txBody>
      </p:sp>
      <p:pic>
        <p:nvPicPr>
          <p:cNvPr id="21" name="Picture 7" descr="250px-Gray997"/>
          <p:cNvPicPr>
            <a:picLocks noChangeAspect="1" noChangeArrowheads="1"/>
          </p:cNvPicPr>
          <p:nvPr/>
        </p:nvPicPr>
        <p:blipFill>
          <a:blip r:embed="rId2"/>
          <a:srcRect/>
          <a:stretch>
            <a:fillRect/>
          </a:stretch>
        </p:blipFill>
        <p:spPr bwMode="auto">
          <a:xfrm>
            <a:off x="4786314" y="1214422"/>
            <a:ext cx="1417634" cy="2322103"/>
          </a:xfrm>
          <a:prstGeom prst="rect">
            <a:avLst/>
          </a:prstGeom>
          <a:noFill/>
          <a:ln w="9525">
            <a:noFill/>
            <a:miter lim="800000"/>
            <a:headEnd/>
            <a:tailEnd/>
          </a:ln>
        </p:spPr>
      </p:pic>
      <p:pic>
        <p:nvPicPr>
          <p:cNvPr id="22" name="Picture 7" descr="250px-Gray997"/>
          <p:cNvPicPr>
            <a:picLocks noChangeAspect="1" noChangeArrowheads="1"/>
          </p:cNvPicPr>
          <p:nvPr/>
        </p:nvPicPr>
        <p:blipFill>
          <a:blip r:embed="rId2"/>
          <a:srcRect/>
          <a:stretch>
            <a:fillRect/>
          </a:stretch>
        </p:blipFill>
        <p:spPr bwMode="auto">
          <a:xfrm flipH="1">
            <a:off x="2928926" y="1214422"/>
            <a:ext cx="1417634" cy="2322103"/>
          </a:xfrm>
          <a:prstGeom prst="rect">
            <a:avLst/>
          </a:prstGeom>
          <a:noFill/>
          <a:ln w="9525">
            <a:noFill/>
            <a:miter lim="800000"/>
            <a:headEnd/>
            <a:tailEnd/>
          </a:ln>
        </p:spPr>
      </p:pic>
      <p:pic>
        <p:nvPicPr>
          <p:cNvPr id="23" name="Picture 7" descr="250px-Gray997"/>
          <p:cNvPicPr>
            <a:picLocks noChangeAspect="1" noChangeArrowheads="1"/>
          </p:cNvPicPr>
          <p:nvPr/>
        </p:nvPicPr>
        <p:blipFill>
          <a:blip r:embed="rId2"/>
          <a:srcRect/>
          <a:stretch>
            <a:fillRect/>
          </a:stretch>
        </p:blipFill>
        <p:spPr bwMode="auto">
          <a:xfrm flipV="1">
            <a:off x="4714876" y="3714752"/>
            <a:ext cx="1417634" cy="2322103"/>
          </a:xfrm>
          <a:prstGeom prst="rect">
            <a:avLst/>
          </a:prstGeom>
          <a:noFill/>
          <a:ln w="9525">
            <a:noFill/>
            <a:miter lim="800000"/>
            <a:headEnd/>
            <a:tailEnd/>
          </a:ln>
        </p:spPr>
      </p:pic>
      <p:pic>
        <p:nvPicPr>
          <p:cNvPr id="24" name="Picture 7" descr="250px-Gray997"/>
          <p:cNvPicPr>
            <a:picLocks noChangeAspect="1" noChangeArrowheads="1"/>
          </p:cNvPicPr>
          <p:nvPr/>
        </p:nvPicPr>
        <p:blipFill>
          <a:blip r:embed="rId2"/>
          <a:srcRect/>
          <a:stretch>
            <a:fillRect/>
          </a:stretch>
        </p:blipFill>
        <p:spPr bwMode="auto">
          <a:xfrm flipH="1" flipV="1">
            <a:off x="2928926" y="3714752"/>
            <a:ext cx="1417634" cy="232210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54"/>
            <a:ext cx="8229600" cy="1143000"/>
          </a:xfrm>
        </p:spPr>
        <p:txBody>
          <a:bodyPr/>
          <a:lstStyle/>
          <a:p>
            <a:r>
              <a:rPr lang="en-US" dirty="0" smtClean="0"/>
              <a:t>RIGHT                     LEFT</a:t>
            </a:r>
            <a:endParaRPr lang="en-IN" dirty="0"/>
          </a:p>
        </p:txBody>
      </p:sp>
      <p:sp>
        <p:nvSpPr>
          <p:cNvPr id="3" name="Content Placeholder 2"/>
          <p:cNvSpPr>
            <a:spLocks noGrp="1"/>
          </p:cNvSpPr>
          <p:nvPr>
            <p:ph idx="1"/>
          </p:nvPr>
        </p:nvSpPr>
        <p:spPr/>
        <p:txBody>
          <a:bodyPr/>
          <a:lstStyle/>
          <a:p>
            <a:endParaRPr lang="en-IN"/>
          </a:p>
        </p:txBody>
      </p:sp>
      <p:pic>
        <p:nvPicPr>
          <p:cNvPr id="4" name="Picture 4" descr="DH-牙齒移動020"/>
          <p:cNvPicPr>
            <a:picLocks noChangeAspect="1" noChangeArrowheads="1"/>
          </p:cNvPicPr>
          <p:nvPr/>
        </p:nvPicPr>
        <p:blipFill>
          <a:blip r:embed="rId2"/>
          <a:srcRect l="9296"/>
          <a:stretch>
            <a:fillRect/>
          </a:stretch>
        </p:blipFill>
        <p:spPr bwMode="auto">
          <a:xfrm>
            <a:off x="428625" y="852512"/>
            <a:ext cx="8355013" cy="6005512"/>
          </a:xfrm>
          <a:prstGeom prst="rect">
            <a:avLst/>
          </a:prstGeom>
          <a:noFill/>
          <a:ln w="9525">
            <a:noFill/>
            <a:miter lim="800000"/>
            <a:headEnd/>
            <a:tailEnd/>
          </a:ln>
        </p:spPr>
      </p:pic>
      <p:cxnSp>
        <p:nvCxnSpPr>
          <p:cNvPr id="6" name="Straight Connector 5"/>
          <p:cNvCxnSpPr/>
          <p:nvPr/>
        </p:nvCxnSpPr>
        <p:spPr>
          <a:xfrm rot="5400000">
            <a:off x="1642657" y="3428615"/>
            <a:ext cx="6572272" cy="794"/>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E:\Users\Dr.Shudhanshu Dixit\Pictures\imagesCAO88CI2.jpg"/>
          <p:cNvPicPr>
            <a:picLocks noGrp="1" noChangeAspect="1" noChangeArrowheads="1"/>
          </p:cNvPicPr>
          <p:nvPr>
            <p:ph idx="1"/>
          </p:nvPr>
        </p:nvPicPr>
        <p:blipFill>
          <a:blip r:embed="rId2"/>
          <a:srcRect/>
          <a:stretch>
            <a:fillRect/>
          </a:stretch>
        </p:blipFill>
        <p:spPr bwMode="auto">
          <a:xfrm>
            <a:off x="285720" y="1285860"/>
            <a:ext cx="8358246" cy="1605763"/>
          </a:xfrm>
          <a:prstGeom prst="rect">
            <a:avLst/>
          </a:prstGeom>
          <a:noFill/>
        </p:spPr>
      </p:pic>
      <p:cxnSp>
        <p:nvCxnSpPr>
          <p:cNvPr id="4" name="Straight Connector 3"/>
          <p:cNvCxnSpPr/>
          <p:nvPr/>
        </p:nvCxnSpPr>
        <p:spPr>
          <a:xfrm rot="5400000">
            <a:off x="1429125" y="4214421"/>
            <a:ext cx="714380" cy="794"/>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0800000" flipV="1">
            <a:off x="1223938" y="4572008"/>
            <a:ext cx="561980" cy="794"/>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285852" y="3929066"/>
            <a:ext cx="6703310" cy="584775"/>
          </a:xfrm>
          <a:prstGeom prst="rect">
            <a:avLst/>
          </a:prstGeom>
          <a:noFill/>
        </p:spPr>
        <p:txBody>
          <a:bodyPr wrap="none" rtlCol="0">
            <a:spAutoFit/>
          </a:bodyPr>
          <a:lstStyle/>
          <a:p>
            <a:r>
              <a:rPr lang="en-US" sz="3200" dirty="0" smtClean="0"/>
              <a:t>C     = Right Maxillary Deciduous Canine</a:t>
            </a:r>
            <a:endParaRPr lang="en-IN" sz="3200" dirty="0"/>
          </a:p>
        </p:txBody>
      </p:sp>
      <p:sp>
        <p:nvSpPr>
          <p:cNvPr id="11" name="TextBox 10"/>
          <p:cNvSpPr txBox="1"/>
          <p:nvPr/>
        </p:nvSpPr>
        <p:spPr>
          <a:xfrm>
            <a:off x="1285852" y="5273117"/>
            <a:ext cx="7383560" cy="584775"/>
          </a:xfrm>
          <a:prstGeom prst="rect">
            <a:avLst/>
          </a:prstGeom>
          <a:noFill/>
        </p:spPr>
        <p:txBody>
          <a:bodyPr wrap="none" rtlCol="0">
            <a:spAutoFit/>
          </a:bodyPr>
          <a:lstStyle/>
          <a:p>
            <a:r>
              <a:rPr lang="en-US" sz="3200" dirty="0" smtClean="0"/>
              <a:t>D     = Left </a:t>
            </a:r>
            <a:r>
              <a:rPr lang="en-US" sz="3200" dirty="0" err="1" smtClean="0"/>
              <a:t>Mandibular</a:t>
            </a:r>
            <a:r>
              <a:rPr lang="en-US" sz="3200" dirty="0" smtClean="0"/>
              <a:t> Deciduous 1</a:t>
            </a:r>
            <a:r>
              <a:rPr lang="en-US" sz="3200" baseline="30000" dirty="0" smtClean="0"/>
              <a:t>st</a:t>
            </a:r>
            <a:r>
              <a:rPr lang="en-US" sz="3200" dirty="0" smtClean="0"/>
              <a:t> molar</a:t>
            </a:r>
            <a:endParaRPr lang="en-IN" sz="3200" dirty="0"/>
          </a:p>
        </p:txBody>
      </p:sp>
      <p:cxnSp>
        <p:nvCxnSpPr>
          <p:cNvPr id="12" name="Straight Connector 11"/>
          <p:cNvCxnSpPr/>
          <p:nvPr/>
        </p:nvCxnSpPr>
        <p:spPr>
          <a:xfrm rot="10800000" flipV="1">
            <a:off x="1214414" y="5285594"/>
            <a:ext cx="561980" cy="794"/>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5400000">
            <a:off x="857621" y="5643181"/>
            <a:ext cx="714380" cy="794"/>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Numbers 1 through 8 and a unique symbol is used to identify the teeth in each quadrant.</a:t>
            </a:r>
          </a:p>
          <a:p>
            <a:endParaRPr lang="en-IN" dirty="0" smtClean="0"/>
          </a:p>
          <a:p>
            <a:r>
              <a:rPr lang="en-IN" dirty="0" smtClean="0"/>
              <a:t>The numbering runs from the </a:t>
            </a:r>
            <a:r>
              <a:rPr lang="en-IN" dirty="0" err="1" smtClean="0"/>
              <a:t>center</a:t>
            </a:r>
            <a:r>
              <a:rPr lang="en-IN" dirty="0" smtClean="0"/>
              <a:t> of the mouth to the back. </a:t>
            </a:r>
            <a:endParaRPr lang="en-IN" dirty="0"/>
          </a:p>
        </p:txBody>
      </p:sp>
      <p:sp>
        <p:nvSpPr>
          <p:cNvPr id="4" name="Title 1"/>
          <p:cNvSpPr>
            <a:spLocks noGrp="1"/>
          </p:cNvSpPr>
          <p:nvPr>
            <p:ph type="title"/>
          </p:nvPr>
        </p:nvSpPr>
        <p:spPr>
          <a:solidFill>
            <a:schemeClr val="accent1"/>
          </a:solidFill>
        </p:spPr>
        <p:txBody>
          <a:bodyPr/>
          <a:lstStyle/>
          <a:p>
            <a:r>
              <a:rPr lang="en-US" dirty="0" smtClean="0"/>
              <a:t>Permanent  teeth</a:t>
            </a:r>
            <a:endParaRPr lang="en-IN" dirty="0"/>
          </a:p>
        </p:txBody>
      </p:sp>
      <p:sp>
        <p:nvSpPr>
          <p:cNvPr id="5" name="TextBox 4"/>
          <p:cNvSpPr txBox="1"/>
          <p:nvPr/>
        </p:nvSpPr>
        <p:spPr>
          <a:xfrm>
            <a:off x="3819081" y="5429264"/>
            <a:ext cx="5324919" cy="1200329"/>
          </a:xfrm>
          <a:prstGeom prst="rect">
            <a:avLst/>
          </a:prstGeom>
          <a:noFill/>
        </p:spPr>
        <p:txBody>
          <a:bodyPr wrap="none" rtlCol="0">
            <a:spAutoFit/>
          </a:bodyPr>
          <a:lstStyle/>
          <a:p>
            <a:r>
              <a:rPr lang="en-US" sz="2400" dirty="0" smtClean="0">
                <a:solidFill>
                  <a:srgbClr val="C00000"/>
                </a:solidFill>
              </a:rPr>
              <a:t>Note :- </a:t>
            </a:r>
          </a:p>
          <a:p>
            <a:r>
              <a:rPr lang="en-US" sz="2400" dirty="0" smtClean="0">
                <a:solidFill>
                  <a:srgbClr val="C00000"/>
                </a:solidFill>
              </a:rPr>
              <a:t>Deciduous teeth = Alphabets (ABCDE…..)</a:t>
            </a:r>
          </a:p>
          <a:p>
            <a:r>
              <a:rPr lang="en-US" sz="2400" dirty="0" smtClean="0">
                <a:solidFill>
                  <a:srgbClr val="C00000"/>
                </a:solidFill>
              </a:rPr>
              <a:t>Permanent teeth = </a:t>
            </a:r>
            <a:r>
              <a:rPr lang="en-US" sz="2400" dirty="0" err="1" smtClean="0">
                <a:solidFill>
                  <a:srgbClr val="C00000"/>
                </a:solidFill>
              </a:rPr>
              <a:t>Numericals</a:t>
            </a:r>
            <a:r>
              <a:rPr lang="en-US" sz="2400" dirty="0" smtClean="0">
                <a:solidFill>
                  <a:srgbClr val="C00000"/>
                </a:solidFill>
              </a:rPr>
              <a:t> (12345….)</a:t>
            </a:r>
            <a:endParaRPr lang="en-IN" sz="2400" dirty="0">
              <a:solidFill>
                <a:srgbClr val="C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In the upper right quadrant tooth, number 1 is the incisor.</a:t>
            </a:r>
          </a:p>
          <a:p>
            <a:endParaRPr lang="en-IN" dirty="0" smtClean="0"/>
          </a:p>
          <a:p>
            <a:r>
              <a:rPr lang="en-IN" dirty="0" smtClean="0"/>
              <a:t>The numbers continue to the right and back to tooth number 8, which is the third molar.</a:t>
            </a:r>
          </a:p>
          <a:p>
            <a:endParaRPr lang="en-IN" dirty="0" smtClean="0"/>
          </a:p>
          <a:p>
            <a:r>
              <a:rPr lang="en-IN" dirty="0" smtClean="0"/>
              <a:t>The numbers sit inside an L-shaped symbol used to identify the quadrant.</a:t>
            </a:r>
          </a:p>
          <a:p>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E:\Users\Dr.Shudhanshu Dixit\Pictures\imagesCADUFKJP.jpg"/>
          <p:cNvPicPr>
            <a:picLocks noChangeAspect="1" noChangeArrowheads="1"/>
          </p:cNvPicPr>
          <p:nvPr/>
        </p:nvPicPr>
        <p:blipFill>
          <a:blip r:embed="rId2"/>
          <a:srcRect/>
          <a:stretch>
            <a:fillRect/>
          </a:stretch>
        </p:blipFill>
        <p:spPr bwMode="auto">
          <a:xfrm>
            <a:off x="714348" y="1000108"/>
            <a:ext cx="7611565" cy="53594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descr="I:\4da57740-3c17-451e-a3c2-3e8216294b12.gif"/>
          <p:cNvPicPr>
            <a:picLocks noChangeAspect="1" noChangeArrowheads="1"/>
          </p:cNvPicPr>
          <p:nvPr/>
        </p:nvPicPr>
        <p:blipFill>
          <a:blip r:embed="rId2"/>
          <a:srcRect t="7114" b="6333"/>
          <a:stretch>
            <a:fillRect/>
          </a:stretch>
        </p:blipFill>
        <p:spPr bwMode="auto">
          <a:xfrm>
            <a:off x="428596" y="0"/>
            <a:ext cx="8286808" cy="685799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E:\Users\Dr.Shudhanshu Dixit\Pictures\imagesCAFQ1TS2.jpg"/>
          <p:cNvPicPr>
            <a:picLocks noGrp="1" noChangeAspect="1" noChangeArrowheads="1"/>
          </p:cNvPicPr>
          <p:nvPr>
            <p:ph idx="1"/>
          </p:nvPr>
        </p:nvPicPr>
        <p:blipFill>
          <a:blip r:embed="rId2"/>
          <a:srcRect/>
          <a:stretch>
            <a:fillRect/>
          </a:stretch>
        </p:blipFill>
        <p:spPr bwMode="auto">
          <a:xfrm>
            <a:off x="357158" y="0"/>
            <a:ext cx="8001056" cy="4000528"/>
          </a:xfrm>
          <a:prstGeom prst="rect">
            <a:avLst/>
          </a:prstGeom>
          <a:noFill/>
        </p:spPr>
      </p:pic>
      <p:cxnSp>
        <p:nvCxnSpPr>
          <p:cNvPr id="4" name="Straight Connector 3"/>
          <p:cNvCxnSpPr/>
          <p:nvPr/>
        </p:nvCxnSpPr>
        <p:spPr>
          <a:xfrm rot="5400000">
            <a:off x="1429125" y="4714487"/>
            <a:ext cx="714380" cy="794"/>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0800000" flipV="1">
            <a:off x="1223938" y="5072074"/>
            <a:ext cx="561980" cy="794"/>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10800000" flipV="1">
            <a:off x="1214414" y="5785660"/>
            <a:ext cx="561980" cy="79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857621" y="6143247"/>
            <a:ext cx="714380" cy="794"/>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285852" y="4500570"/>
            <a:ext cx="7175554" cy="584775"/>
          </a:xfrm>
          <a:prstGeom prst="rect">
            <a:avLst/>
          </a:prstGeom>
          <a:noFill/>
        </p:spPr>
        <p:txBody>
          <a:bodyPr wrap="none" rtlCol="0">
            <a:spAutoFit/>
          </a:bodyPr>
          <a:lstStyle/>
          <a:p>
            <a:r>
              <a:rPr lang="en-US" sz="3200" dirty="0" smtClean="0"/>
              <a:t>6     = Right Maxillary Permanent 1</a:t>
            </a:r>
            <a:r>
              <a:rPr lang="en-US" sz="3200" baseline="30000" dirty="0" smtClean="0"/>
              <a:t>st</a:t>
            </a:r>
            <a:r>
              <a:rPr lang="en-US" sz="3200" dirty="0" smtClean="0"/>
              <a:t> Molar</a:t>
            </a:r>
            <a:endParaRPr lang="en-IN" sz="3200" dirty="0"/>
          </a:p>
        </p:txBody>
      </p:sp>
      <p:sp>
        <p:nvSpPr>
          <p:cNvPr id="9" name="TextBox 8"/>
          <p:cNvSpPr txBox="1"/>
          <p:nvPr/>
        </p:nvSpPr>
        <p:spPr>
          <a:xfrm>
            <a:off x="1285852" y="5844621"/>
            <a:ext cx="7888698" cy="584775"/>
          </a:xfrm>
          <a:prstGeom prst="rect">
            <a:avLst/>
          </a:prstGeom>
          <a:noFill/>
        </p:spPr>
        <p:txBody>
          <a:bodyPr wrap="none" rtlCol="0">
            <a:spAutoFit/>
          </a:bodyPr>
          <a:lstStyle/>
          <a:p>
            <a:r>
              <a:rPr lang="en-US" sz="3200" dirty="0" smtClean="0"/>
              <a:t>4     = Left </a:t>
            </a:r>
            <a:r>
              <a:rPr lang="en-US" sz="3200" dirty="0" err="1" smtClean="0"/>
              <a:t>Mandibular</a:t>
            </a:r>
            <a:r>
              <a:rPr lang="en-US" sz="3200" dirty="0" smtClean="0"/>
              <a:t> Permanent 1</a:t>
            </a:r>
            <a:r>
              <a:rPr lang="en-US" sz="3200" baseline="30000" dirty="0" smtClean="0"/>
              <a:t>st</a:t>
            </a:r>
            <a:r>
              <a:rPr lang="en-US" sz="3200" dirty="0" smtClean="0"/>
              <a:t> Premolar</a:t>
            </a:r>
            <a:endParaRPr lang="en-IN" sz="3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IN" b="1" dirty="0" smtClean="0">
                <a:solidFill>
                  <a:schemeClr val="bg1"/>
                </a:solidFill>
              </a:rPr>
              <a:t>Federation </a:t>
            </a:r>
            <a:r>
              <a:rPr lang="en-IN" b="1" dirty="0" err="1" smtClean="0">
                <a:solidFill>
                  <a:schemeClr val="bg1"/>
                </a:solidFill>
              </a:rPr>
              <a:t>Dentaire</a:t>
            </a:r>
            <a:r>
              <a:rPr lang="en-IN" b="1" dirty="0" smtClean="0">
                <a:solidFill>
                  <a:schemeClr val="bg1"/>
                </a:solidFill>
              </a:rPr>
              <a:t> </a:t>
            </a:r>
            <a:r>
              <a:rPr lang="en-IN" b="1" dirty="0" err="1" smtClean="0">
                <a:solidFill>
                  <a:schemeClr val="bg1"/>
                </a:solidFill>
              </a:rPr>
              <a:t>Internationale</a:t>
            </a:r>
            <a:r>
              <a:rPr lang="en-IN" b="1" dirty="0" smtClean="0">
                <a:solidFill>
                  <a:schemeClr val="bg1"/>
                </a:solidFill>
              </a:rPr>
              <a:t> Numbering System (FDI).</a:t>
            </a:r>
            <a:endParaRPr lang="en-IN" dirty="0">
              <a:solidFill>
                <a:schemeClr val="bg1"/>
              </a:solidFill>
            </a:endParaRPr>
          </a:p>
        </p:txBody>
      </p:sp>
      <p:sp>
        <p:nvSpPr>
          <p:cNvPr id="3" name="Content Placeholder 2"/>
          <p:cNvSpPr>
            <a:spLocks noGrp="1"/>
          </p:cNvSpPr>
          <p:nvPr>
            <p:ph idx="1"/>
          </p:nvPr>
        </p:nvSpPr>
        <p:spPr>
          <a:xfrm>
            <a:off x="457200" y="1600200"/>
            <a:ext cx="8472518" cy="4525963"/>
          </a:xfrm>
        </p:spPr>
        <p:txBody>
          <a:bodyPr>
            <a:normAutofit fontScale="92500" lnSpcReduction="10000"/>
          </a:bodyPr>
          <a:lstStyle/>
          <a:p>
            <a:endParaRPr lang="en-IN" b="1" dirty="0" smtClean="0"/>
          </a:p>
          <a:p>
            <a:r>
              <a:rPr lang="en-IN" b="1" dirty="0" smtClean="0"/>
              <a:t>Internationally </a:t>
            </a:r>
            <a:r>
              <a:rPr lang="en-IN" dirty="0" smtClean="0"/>
              <a:t>the two- digit system is used worldwide. </a:t>
            </a:r>
          </a:p>
          <a:p>
            <a:endParaRPr lang="en-IN" dirty="0" smtClean="0"/>
          </a:p>
          <a:p>
            <a:r>
              <a:rPr lang="en-IN" dirty="0" smtClean="0"/>
              <a:t>Each quadrant is assigned a number.</a:t>
            </a:r>
          </a:p>
          <a:p>
            <a:endParaRPr lang="en-IN" dirty="0" smtClean="0"/>
          </a:p>
          <a:p>
            <a:r>
              <a:rPr lang="en-IN" dirty="0" smtClean="0"/>
              <a:t>Each tooth is assigned a number.</a:t>
            </a:r>
          </a:p>
          <a:p>
            <a:endParaRPr lang="en-US" dirty="0" smtClean="0"/>
          </a:p>
          <a:p>
            <a:r>
              <a:rPr lang="en-US" dirty="0" smtClean="0"/>
              <a:t>No alphabets , only numerical designations</a:t>
            </a:r>
            <a:endParaRPr lang="en-IN" dirty="0" smtClean="0"/>
          </a:p>
          <a:p>
            <a:endParaRPr lang="en-IN" dirty="0" smtClean="0"/>
          </a:p>
          <a:p>
            <a:endParaRPr lang="en-IN"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472518" cy="4525963"/>
          </a:xfrm>
        </p:spPr>
        <p:txBody>
          <a:bodyPr>
            <a:normAutofit fontScale="85000" lnSpcReduction="10000"/>
          </a:bodyPr>
          <a:lstStyle/>
          <a:p>
            <a:r>
              <a:rPr lang="en-IN" dirty="0" smtClean="0"/>
              <a:t>The maxillary right quadrant is assigned the number 1</a:t>
            </a:r>
          </a:p>
          <a:p>
            <a:r>
              <a:rPr lang="en-IN" dirty="0" smtClean="0"/>
              <a:t>The maxillary left quadrant is assigned the number 2</a:t>
            </a:r>
          </a:p>
          <a:p>
            <a:r>
              <a:rPr lang="en-IN" dirty="0" smtClean="0"/>
              <a:t>The </a:t>
            </a:r>
            <a:r>
              <a:rPr lang="en-IN" dirty="0" err="1" smtClean="0"/>
              <a:t>mandibular</a:t>
            </a:r>
            <a:r>
              <a:rPr lang="en-IN" dirty="0" smtClean="0"/>
              <a:t> left quadrant is assigned the number 3 </a:t>
            </a:r>
          </a:p>
          <a:p>
            <a:r>
              <a:rPr lang="en-IN" dirty="0" smtClean="0"/>
              <a:t>The </a:t>
            </a:r>
            <a:r>
              <a:rPr lang="en-IN" dirty="0" err="1" smtClean="0"/>
              <a:t>mandibular</a:t>
            </a:r>
            <a:r>
              <a:rPr lang="en-IN" dirty="0" smtClean="0"/>
              <a:t> right quadrant is assigned the number 4</a:t>
            </a:r>
          </a:p>
          <a:p>
            <a:pPr>
              <a:buNone/>
            </a:pPr>
            <a:endParaRPr lang="en-IN" dirty="0" smtClean="0"/>
          </a:p>
          <a:p>
            <a:r>
              <a:rPr lang="en-IN" dirty="0" smtClean="0"/>
              <a:t>The teeth within each quadrant are assigned a number from 1 through 8</a:t>
            </a:r>
          </a:p>
          <a:p>
            <a:endParaRPr lang="en-US" dirty="0" smtClean="0"/>
          </a:p>
          <a:p>
            <a:r>
              <a:rPr lang="en-IN" dirty="0" smtClean="0"/>
              <a:t>1 = central incisor </a:t>
            </a:r>
          </a:p>
          <a:p>
            <a:r>
              <a:rPr lang="en-IN" dirty="0" smtClean="0"/>
              <a:t>8 = third molar</a:t>
            </a:r>
          </a:p>
          <a:p>
            <a:endParaRPr lang="en-IN" dirty="0"/>
          </a:p>
        </p:txBody>
      </p:sp>
      <p:sp>
        <p:nvSpPr>
          <p:cNvPr id="4" name="Title 1"/>
          <p:cNvSpPr txBox="1">
            <a:spLocks/>
          </p:cNvSpPr>
          <p:nvPr/>
        </p:nvSpPr>
        <p:spPr>
          <a:xfrm>
            <a:off x="609600" y="285728"/>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FDI for Permanent  teeth</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2428860" y="1428736"/>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5400000">
            <a:off x="2429654" y="428546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5400000">
            <a:off x="4358480" y="4356900"/>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4358480" y="142794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0800000" flipV="1">
            <a:off x="1571604" y="2143116"/>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10800000" flipV="1">
            <a:off x="1571604" y="3571876"/>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flipV="1">
            <a:off x="5072066" y="3643314"/>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10800000" flipV="1">
            <a:off x="5081590" y="2143116"/>
            <a:ext cx="1562112" cy="9524"/>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928794" y="1071546"/>
            <a:ext cx="1000132" cy="646331"/>
          </a:xfrm>
          <a:prstGeom prst="rect">
            <a:avLst/>
          </a:prstGeom>
          <a:noFill/>
        </p:spPr>
        <p:txBody>
          <a:bodyPr wrap="square" rtlCol="0">
            <a:spAutoFit/>
          </a:bodyPr>
          <a:lstStyle/>
          <a:p>
            <a:r>
              <a:rPr lang="en-US" sz="3600" b="1" dirty="0" smtClean="0"/>
              <a:t>1</a:t>
            </a:r>
            <a:endParaRPr lang="en-IN" sz="3600" b="1" dirty="0"/>
          </a:p>
        </p:txBody>
      </p:sp>
      <p:sp>
        <p:nvSpPr>
          <p:cNvPr id="13" name="TextBox 12"/>
          <p:cNvSpPr txBox="1"/>
          <p:nvPr/>
        </p:nvSpPr>
        <p:spPr>
          <a:xfrm>
            <a:off x="1857356" y="4000504"/>
            <a:ext cx="1000132" cy="646331"/>
          </a:xfrm>
          <a:prstGeom prst="rect">
            <a:avLst/>
          </a:prstGeom>
          <a:noFill/>
        </p:spPr>
        <p:txBody>
          <a:bodyPr wrap="square" rtlCol="0">
            <a:spAutoFit/>
          </a:bodyPr>
          <a:lstStyle/>
          <a:p>
            <a:r>
              <a:rPr lang="en-US" sz="3600" b="1" dirty="0" smtClean="0"/>
              <a:t>4</a:t>
            </a:r>
            <a:endParaRPr lang="en-IN" sz="3600" b="1" dirty="0"/>
          </a:p>
        </p:txBody>
      </p:sp>
      <p:sp>
        <p:nvSpPr>
          <p:cNvPr id="14" name="TextBox 13"/>
          <p:cNvSpPr txBox="1"/>
          <p:nvPr/>
        </p:nvSpPr>
        <p:spPr>
          <a:xfrm>
            <a:off x="5357818" y="1142984"/>
            <a:ext cx="1000132" cy="646331"/>
          </a:xfrm>
          <a:prstGeom prst="rect">
            <a:avLst/>
          </a:prstGeom>
          <a:noFill/>
        </p:spPr>
        <p:txBody>
          <a:bodyPr wrap="square" rtlCol="0">
            <a:spAutoFit/>
          </a:bodyPr>
          <a:lstStyle/>
          <a:p>
            <a:r>
              <a:rPr lang="en-US" sz="3600" b="1" dirty="0" smtClean="0"/>
              <a:t>2</a:t>
            </a:r>
            <a:endParaRPr lang="en-IN" sz="3600" b="1" dirty="0"/>
          </a:p>
        </p:txBody>
      </p:sp>
      <p:sp>
        <p:nvSpPr>
          <p:cNvPr id="15" name="TextBox 14"/>
          <p:cNvSpPr txBox="1"/>
          <p:nvPr/>
        </p:nvSpPr>
        <p:spPr>
          <a:xfrm>
            <a:off x="5357818" y="4000504"/>
            <a:ext cx="1000132" cy="646331"/>
          </a:xfrm>
          <a:prstGeom prst="rect">
            <a:avLst/>
          </a:prstGeom>
          <a:noFill/>
        </p:spPr>
        <p:txBody>
          <a:bodyPr wrap="square" rtlCol="0">
            <a:spAutoFit/>
          </a:bodyPr>
          <a:lstStyle/>
          <a:p>
            <a:r>
              <a:rPr lang="en-US" sz="3600" b="1" dirty="0" smtClean="0"/>
              <a:t>3</a:t>
            </a:r>
            <a:endParaRPr lang="en-IN" sz="3600" b="1" dirty="0"/>
          </a:p>
        </p:txBody>
      </p:sp>
      <p:sp>
        <p:nvSpPr>
          <p:cNvPr id="16" name="Title 1"/>
          <p:cNvSpPr>
            <a:spLocks noGrp="1"/>
          </p:cNvSpPr>
          <p:nvPr>
            <p:ph type="title"/>
          </p:nvPr>
        </p:nvSpPr>
        <p:spPr>
          <a:xfrm>
            <a:off x="457200" y="-24"/>
            <a:ext cx="8229600" cy="642942"/>
          </a:xfrm>
          <a:solidFill>
            <a:schemeClr val="accent1"/>
          </a:solidFill>
        </p:spPr>
        <p:txBody>
          <a:bodyPr>
            <a:normAutofit fontScale="90000"/>
          </a:bodyPr>
          <a:lstStyle/>
          <a:p>
            <a:r>
              <a:rPr lang="en-US" dirty="0" smtClean="0"/>
              <a:t>Permanent  teeth</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7158" y="1428736"/>
            <a:ext cx="6143668" cy="461665"/>
          </a:xfrm>
          <a:prstGeom prst="rect">
            <a:avLst/>
          </a:prstGeom>
          <a:noFill/>
        </p:spPr>
        <p:txBody>
          <a:bodyPr wrap="square" rtlCol="0">
            <a:spAutoFit/>
          </a:bodyPr>
          <a:lstStyle/>
          <a:p>
            <a:r>
              <a:rPr lang="en-US" sz="2400" b="1" dirty="0" smtClean="0">
                <a:solidFill>
                  <a:schemeClr val="tx2">
                    <a:lumMod val="60000"/>
                    <a:lumOff val="40000"/>
                  </a:schemeClr>
                </a:solidFill>
              </a:rPr>
              <a:t>1</a:t>
            </a:r>
            <a:r>
              <a:rPr lang="en-US" sz="2400" b="1" dirty="0" smtClean="0"/>
              <a:t>8  </a:t>
            </a:r>
            <a:r>
              <a:rPr lang="en-US" sz="2400" b="1" dirty="0" smtClean="0">
                <a:solidFill>
                  <a:schemeClr val="tx2">
                    <a:lumMod val="60000"/>
                    <a:lumOff val="40000"/>
                  </a:schemeClr>
                </a:solidFill>
              </a:rPr>
              <a:t>1</a:t>
            </a:r>
            <a:r>
              <a:rPr lang="en-US" sz="2400" b="1" dirty="0" smtClean="0"/>
              <a:t>7  </a:t>
            </a:r>
            <a:r>
              <a:rPr lang="en-US" sz="2400" b="1" dirty="0" smtClean="0">
                <a:solidFill>
                  <a:schemeClr val="tx2">
                    <a:lumMod val="60000"/>
                    <a:lumOff val="40000"/>
                  </a:schemeClr>
                </a:solidFill>
              </a:rPr>
              <a:t>1</a:t>
            </a:r>
            <a:r>
              <a:rPr lang="en-US" sz="2400" b="1" dirty="0" smtClean="0"/>
              <a:t>6  </a:t>
            </a:r>
            <a:r>
              <a:rPr lang="en-US" sz="2400" b="1" dirty="0" smtClean="0">
                <a:solidFill>
                  <a:schemeClr val="tx2">
                    <a:lumMod val="60000"/>
                    <a:lumOff val="40000"/>
                  </a:schemeClr>
                </a:solidFill>
              </a:rPr>
              <a:t>1</a:t>
            </a:r>
            <a:r>
              <a:rPr lang="en-US" sz="2400" b="1" dirty="0" smtClean="0"/>
              <a:t>5  </a:t>
            </a:r>
            <a:r>
              <a:rPr lang="en-US" sz="2400" b="1" dirty="0" smtClean="0">
                <a:solidFill>
                  <a:schemeClr val="tx2">
                    <a:lumMod val="60000"/>
                    <a:lumOff val="40000"/>
                  </a:schemeClr>
                </a:solidFill>
              </a:rPr>
              <a:t>1</a:t>
            </a:r>
            <a:r>
              <a:rPr lang="en-US" sz="2400" b="1" dirty="0" smtClean="0"/>
              <a:t>4  </a:t>
            </a:r>
            <a:r>
              <a:rPr lang="en-US" sz="2400" b="1" dirty="0" smtClean="0">
                <a:solidFill>
                  <a:schemeClr val="tx2">
                    <a:lumMod val="60000"/>
                    <a:lumOff val="40000"/>
                  </a:schemeClr>
                </a:solidFill>
              </a:rPr>
              <a:t>1</a:t>
            </a:r>
            <a:r>
              <a:rPr lang="en-US" sz="2400" b="1" dirty="0" smtClean="0"/>
              <a:t>3  </a:t>
            </a:r>
            <a:r>
              <a:rPr lang="en-US" sz="2400" b="1" dirty="0" smtClean="0">
                <a:solidFill>
                  <a:schemeClr val="tx2">
                    <a:lumMod val="60000"/>
                    <a:lumOff val="40000"/>
                  </a:schemeClr>
                </a:solidFill>
              </a:rPr>
              <a:t>1</a:t>
            </a:r>
            <a:r>
              <a:rPr lang="en-US" sz="2400" b="1" dirty="0" smtClean="0"/>
              <a:t>2  </a:t>
            </a:r>
            <a:r>
              <a:rPr lang="en-US" sz="2400" b="1" dirty="0" smtClean="0">
                <a:solidFill>
                  <a:schemeClr val="tx2">
                    <a:lumMod val="60000"/>
                    <a:lumOff val="40000"/>
                  </a:schemeClr>
                </a:solidFill>
              </a:rPr>
              <a:t>1</a:t>
            </a:r>
            <a:r>
              <a:rPr lang="en-US" sz="2400" b="1" dirty="0" smtClean="0"/>
              <a:t>1</a:t>
            </a:r>
            <a:endParaRPr lang="en-IN" sz="2400" b="1" dirty="0"/>
          </a:p>
        </p:txBody>
      </p:sp>
      <p:sp>
        <p:nvSpPr>
          <p:cNvPr id="13" name="TextBox 12"/>
          <p:cNvSpPr txBox="1"/>
          <p:nvPr/>
        </p:nvSpPr>
        <p:spPr>
          <a:xfrm>
            <a:off x="357158" y="3929066"/>
            <a:ext cx="6572296" cy="461665"/>
          </a:xfrm>
          <a:prstGeom prst="rect">
            <a:avLst/>
          </a:prstGeom>
          <a:noFill/>
        </p:spPr>
        <p:txBody>
          <a:bodyPr wrap="square" rtlCol="0">
            <a:spAutoFit/>
          </a:bodyPr>
          <a:lstStyle/>
          <a:p>
            <a:r>
              <a:rPr lang="en-US" sz="2400" b="1" dirty="0" smtClean="0">
                <a:solidFill>
                  <a:schemeClr val="tx2">
                    <a:lumMod val="60000"/>
                    <a:lumOff val="40000"/>
                  </a:schemeClr>
                </a:solidFill>
              </a:rPr>
              <a:t>4</a:t>
            </a:r>
            <a:r>
              <a:rPr lang="en-US" sz="2400" b="1" dirty="0" smtClean="0"/>
              <a:t>8  </a:t>
            </a:r>
            <a:r>
              <a:rPr lang="en-US" sz="2400" b="1" dirty="0" smtClean="0">
                <a:solidFill>
                  <a:schemeClr val="tx2">
                    <a:lumMod val="60000"/>
                    <a:lumOff val="40000"/>
                  </a:schemeClr>
                </a:solidFill>
              </a:rPr>
              <a:t>4</a:t>
            </a:r>
            <a:r>
              <a:rPr lang="en-US" sz="2400" b="1" dirty="0" smtClean="0"/>
              <a:t>7  </a:t>
            </a:r>
            <a:r>
              <a:rPr lang="en-US" sz="2400" b="1" dirty="0" smtClean="0">
                <a:solidFill>
                  <a:schemeClr val="tx2">
                    <a:lumMod val="60000"/>
                    <a:lumOff val="40000"/>
                  </a:schemeClr>
                </a:solidFill>
              </a:rPr>
              <a:t>4</a:t>
            </a:r>
            <a:r>
              <a:rPr lang="en-US" sz="2400" b="1" dirty="0" smtClean="0"/>
              <a:t>6  </a:t>
            </a:r>
            <a:r>
              <a:rPr lang="en-US" sz="2400" b="1" dirty="0" smtClean="0">
                <a:solidFill>
                  <a:schemeClr val="tx2">
                    <a:lumMod val="60000"/>
                    <a:lumOff val="40000"/>
                  </a:schemeClr>
                </a:solidFill>
              </a:rPr>
              <a:t>4</a:t>
            </a:r>
            <a:r>
              <a:rPr lang="en-US" sz="2400" b="1" dirty="0" smtClean="0"/>
              <a:t>5  </a:t>
            </a:r>
            <a:r>
              <a:rPr lang="en-US" sz="2400" b="1" dirty="0" smtClean="0">
                <a:solidFill>
                  <a:schemeClr val="tx2">
                    <a:lumMod val="60000"/>
                    <a:lumOff val="40000"/>
                  </a:schemeClr>
                </a:solidFill>
              </a:rPr>
              <a:t>4</a:t>
            </a:r>
            <a:r>
              <a:rPr lang="en-US" sz="2400" b="1" dirty="0" smtClean="0"/>
              <a:t>4  </a:t>
            </a:r>
            <a:r>
              <a:rPr lang="en-US" sz="2400" b="1" dirty="0" smtClean="0">
                <a:solidFill>
                  <a:schemeClr val="tx2">
                    <a:lumMod val="60000"/>
                    <a:lumOff val="40000"/>
                  </a:schemeClr>
                </a:solidFill>
              </a:rPr>
              <a:t>4</a:t>
            </a:r>
            <a:r>
              <a:rPr lang="en-US" sz="2400" b="1" dirty="0" smtClean="0"/>
              <a:t>3  </a:t>
            </a:r>
            <a:r>
              <a:rPr lang="en-US" sz="2400" b="1" dirty="0" smtClean="0">
                <a:solidFill>
                  <a:schemeClr val="tx2">
                    <a:lumMod val="60000"/>
                    <a:lumOff val="40000"/>
                  </a:schemeClr>
                </a:solidFill>
              </a:rPr>
              <a:t>4</a:t>
            </a:r>
            <a:r>
              <a:rPr lang="en-US" sz="2400" b="1" dirty="0" smtClean="0"/>
              <a:t>2  </a:t>
            </a:r>
            <a:r>
              <a:rPr lang="en-US" sz="2400" b="1" dirty="0" smtClean="0">
                <a:solidFill>
                  <a:schemeClr val="tx2">
                    <a:lumMod val="60000"/>
                    <a:lumOff val="40000"/>
                  </a:schemeClr>
                </a:solidFill>
              </a:rPr>
              <a:t>4</a:t>
            </a:r>
            <a:r>
              <a:rPr lang="en-US" sz="2400" b="1" dirty="0" smtClean="0"/>
              <a:t>1  </a:t>
            </a:r>
            <a:endParaRPr lang="en-IN" sz="2400" b="1" dirty="0"/>
          </a:p>
        </p:txBody>
      </p:sp>
      <p:sp>
        <p:nvSpPr>
          <p:cNvPr id="14" name="TextBox 13"/>
          <p:cNvSpPr txBox="1"/>
          <p:nvPr/>
        </p:nvSpPr>
        <p:spPr>
          <a:xfrm>
            <a:off x="5000596" y="1428736"/>
            <a:ext cx="4143404" cy="461665"/>
          </a:xfrm>
          <a:prstGeom prst="rect">
            <a:avLst/>
          </a:prstGeom>
          <a:noFill/>
        </p:spPr>
        <p:txBody>
          <a:bodyPr wrap="square" rtlCol="0">
            <a:spAutoFit/>
          </a:bodyPr>
          <a:lstStyle/>
          <a:p>
            <a:r>
              <a:rPr lang="en-US" sz="2400" b="1" dirty="0" smtClean="0">
                <a:solidFill>
                  <a:schemeClr val="tx2">
                    <a:lumMod val="60000"/>
                    <a:lumOff val="40000"/>
                  </a:schemeClr>
                </a:solidFill>
              </a:rPr>
              <a:t>2</a:t>
            </a:r>
            <a:r>
              <a:rPr lang="en-US" sz="2400" b="1" dirty="0" smtClean="0"/>
              <a:t>1  </a:t>
            </a:r>
            <a:r>
              <a:rPr lang="en-US" sz="2400" b="1" dirty="0" smtClean="0">
                <a:solidFill>
                  <a:schemeClr val="tx2">
                    <a:lumMod val="60000"/>
                    <a:lumOff val="40000"/>
                  </a:schemeClr>
                </a:solidFill>
              </a:rPr>
              <a:t>2</a:t>
            </a:r>
            <a:r>
              <a:rPr lang="en-US" sz="2400" b="1" dirty="0" smtClean="0"/>
              <a:t>2  </a:t>
            </a:r>
            <a:r>
              <a:rPr lang="en-US" sz="2400" b="1" dirty="0" smtClean="0">
                <a:solidFill>
                  <a:schemeClr val="tx2">
                    <a:lumMod val="60000"/>
                    <a:lumOff val="40000"/>
                  </a:schemeClr>
                </a:solidFill>
              </a:rPr>
              <a:t>2</a:t>
            </a:r>
            <a:r>
              <a:rPr lang="en-US" sz="2400" b="1" dirty="0" smtClean="0"/>
              <a:t>3  </a:t>
            </a:r>
            <a:r>
              <a:rPr lang="en-US" sz="2400" b="1" dirty="0" smtClean="0">
                <a:solidFill>
                  <a:schemeClr val="tx2">
                    <a:lumMod val="60000"/>
                    <a:lumOff val="40000"/>
                  </a:schemeClr>
                </a:solidFill>
              </a:rPr>
              <a:t>2</a:t>
            </a:r>
            <a:r>
              <a:rPr lang="en-US" sz="2400" b="1" dirty="0" smtClean="0"/>
              <a:t>4  </a:t>
            </a:r>
            <a:r>
              <a:rPr lang="en-US" sz="2400" b="1" dirty="0" smtClean="0">
                <a:solidFill>
                  <a:schemeClr val="tx2">
                    <a:lumMod val="60000"/>
                    <a:lumOff val="40000"/>
                  </a:schemeClr>
                </a:solidFill>
              </a:rPr>
              <a:t>2</a:t>
            </a:r>
            <a:r>
              <a:rPr lang="en-US" sz="2400" b="1" dirty="0" smtClean="0"/>
              <a:t>5  </a:t>
            </a:r>
            <a:r>
              <a:rPr lang="en-US" sz="2400" b="1" dirty="0" smtClean="0">
                <a:solidFill>
                  <a:schemeClr val="tx2">
                    <a:lumMod val="60000"/>
                    <a:lumOff val="40000"/>
                  </a:schemeClr>
                </a:solidFill>
              </a:rPr>
              <a:t>2</a:t>
            </a:r>
            <a:r>
              <a:rPr lang="en-US" sz="2400" b="1" dirty="0" smtClean="0"/>
              <a:t>6  </a:t>
            </a:r>
            <a:r>
              <a:rPr lang="en-US" sz="2400" b="1" dirty="0" smtClean="0">
                <a:solidFill>
                  <a:schemeClr val="tx2">
                    <a:lumMod val="60000"/>
                    <a:lumOff val="40000"/>
                  </a:schemeClr>
                </a:solidFill>
              </a:rPr>
              <a:t>2</a:t>
            </a:r>
            <a:r>
              <a:rPr lang="en-US" sz="2400" b="1" dirty="0" smtClean="0"/>
              <a:t>7  </a:t>
            </a:r>
            <a:r>
              <a:rPr lang="en-US" sz="2400" b="1" dirty="0" smtClean="0">
                <a:solidFill>
                  <a:schemeClr val="tx2">
                    <a:lumMod val="60000"/>
                    <a:lumOff val="40000"/>
                  </a:schemeClr>
                </a:solidFill>
              </a:rPr>
              <a:t>2</a:t>
            </a:r>
            <a:r>
              <a:rPr lang="en-US" sz="2400" b="1" dirty="0" smtClean="0"/>
              <a:t>8 </a:t>
            </a:r>
            <a:endParaRPr lang="en-IN" sz="2400" b="1" dirty="0"/>
          </a:p>
        </p:txBody>
      </p:sp>
      <p:sp>
        <p:nvSpPr>
          <p:cNvPr id="15" name="TextBox 14"/>
          <p:cNvSpPr txBox="1"/>
          <p:nvPr/>
        </p:nvSpPr>
        <p:spPr>
          <a:xfrm>
            <a:off x="5072066" y="4000504"/>
            <a:ext cx="5000660" cy="461665"/>
          </a:xfrm>
          <a:prstGeom prst="rect">
            <a:avLst/>
          </a:prstGeom>
          <a:noFill/>
        </p:spPr>
        <p:txBody>
          <a:bodyPr wrap="square" rtlCol="0">
            <a:spAutoFit/>
          </a:bodyPr>
          <a:lstStyle/>
          <a:p>
            <a:r>
              <a:rPr lang="en-US" sz="2400" b="1" dirty="0" smtClean="0">
                <a:solidFill>
                  <a:schemeClr val="tx2">
                    <a:lumMod val="60000"/>
                    <a:lumOff val="40000"/>
                  </a:schemeClr>
                </a:solidFill>
              </a:rPr>
              <a:t>3</a:t>
            </a:r>
            <a:r>
              <a:rPr lang="en-US" sz="2400" b="1" dirty="0" smtClean="0"/>
              <a:t>1  </a:t>
            </a:r>
            <a:r>
              <a:rPr lang="en-US" sz="2400" b="1" dirty="0" smtClean="0">
                <a:solidFill>
                  <a:schemeClr val="tx2">
                    <a:lumMod val="60000"/>
                    <a:lumOff val="40000"/>
                  </a:schemeClr>
                </a:solidFill>
              </a:rPr>
              <a:t>3</a:t>
            </a:r>
            <a:r>
              <a:rPr lang="en-US" sz="2400" b="1" dirty="0" smtClean="0"/>
              <a:t>2  </a:t>
            </a:r>
            <a:r>
              <a:rPr lang="en-US" sz="2400" b="1" dirty="0" smtClean="0">
                <a:solidFill>
                  <a:schemeClr val="tx2">
                    <a:lumMod val="60000"/>
                    <a:lumOff val="40000"/>
                  </a:schemeClr>
                </a:solidFill>
              </a:rPr>
              <a:t>3</a:t>
            </a:r>
            <a:r>
              <a:rPr lang="en-US" sz="2400" b="1" dirty="0" smtClean="0"/>
              <a:t>3  </a:t>
            </a:r>
            <a:r>
              <a:rPr lang="en-US" sz="2400" b="1" dirty="0" smtClean="0">
                <a:solidFill>
                  <a:schemeClr val="tx2">
                    <a:lumMod val="60000"/>
                    <a:lumOff val="40000"/>
                  </a:schemeClr>
                </a:solidFill>
              </a:rPr>
              <a:t>3</a:t>
            </a:r>
            <a:r>
              <a:rPr lang="en-US" sz="2400" b="1" dirty="0" smtClean="0"/>
              <a:t>4  </a:t>
            </a:r>
            <a:r>
              <a:rPr lang="en-US" sz="2400" b="1" dirty="0" smtClean="0">
                <a:solidFill>
                  <a:schemeClr val="tx2">
                    <a:lumMod val="60000"/>
                    <a:lumOff val="40000"/>
                  </a:schemeClr>
                </a:solidFill>
              </a:rPr>
              <a:t>3</a:t>
            </a:r>
            <a:r>
              <a:rPr lang="en-US" sz="2400" b="1" dirty="0" smtClean="0"/>
              <a:t>5  </a:t>
            </a:r>
            <a:r>
              <a:rPr lang="en-US" sz="2400" b="1" dirty="0" smtClean="0">
                <a:solidFill>
                  <a:schemeClr val="tx2">
                    <a:lumMod val="60000"/>
                    <a:lumOff val="40000"/>
                  </a:schemeClr>
                </a:solidFill>
              </a:rPr>
              <a:t>3</a:t>
            </a:r>
            <a:r>
              <a:rPr lang="en-US" sz="2400" b="1" dirty="0" smtClean="0"/>
              <a:t>6  </a:t>
            </a:r>
            <a:r>
              <a:rPr lang="en-US" sz="2400" b="1" dirty="0" smtClean="0">
                <a:solidFill>
                  <a:schemeClr val="tx2">
                    <a:lumMod val="60000"/>
                    <a:lumOff val="40000"/>
                  </a:schemeClr>
                </a:solidFill>
              </a:rPr>
              <a:t>3</a:t>
            </a:r>
            <a:r>
              <a:rPr lang="en-US" sz="2400" b="1" dirty="0" smtClean="0"/>
              <a:t>7  </a:t>
            </a:r>
            <a:r>
              <a:rPr lang="en-US" sz="2400" b="1" dirty="0" smtClean="0">
                <a:solidFill>
                  <a:schemeClr val="tx2">
                    <a:lumMod val="60000"/>
                    <a:lumOff val="40000"/>
                  </a:schemeClr>
                </a:solidFill>
              </a:rPr>
              <a:t>3</a:t>
            </a:r>
            <a:r>
              <a:rPr lang="en-US" sz="2400" b="1" dirty="0" smtClean="0"/>
              <a:t>8 </a:t>
            </a:r>
            <a:endParaRPr lang="en-IN" sz="2400" b="1" dirty="0"/>
          </a:p>
        </p:txBody>
      </p:sp>
      <p:sp>
        <p:nvSpPr>
          <p:cNvPr id="16" name="TextBox 15"/>
          <p:cNvSpPr txBox="1"/>
          <p:nvPr/>
        </p:nvSpPr>
        <p:spPr>
          <a:xfrm>
            <a:off x="1142976" y="5286388"/>
            <a:ext cx="4364977" cy="1200329"/>
          </a:xfrm>
          <a:prstGeom prst="rect">
            <a:avLst/>
          </a:prstGeom>
          <a:noFill/>
        </p:spPr>
        <p:txBody>
          <a:bodyPr wrap="none" rtlCol="0">
            <a:spAutoFit/>
          </a:bodyPr>
          <a:lstStyle/>
          <a:p>
            <a:r>
              <a:rPr lang="en-US" b="1" dirty="0" smtClean="0"/>
              <a:t>The two digits have to be spelled separately</a:t>
            </a:r>
          </a:p>
          <a:p>
            <a:endParaRPr lang="en-US" b="1" dirty="0" smtClean="0"/>
          </a:p>
          <a:p>
            <a:r>
              <a:rPr lang="en-US" b="1" dirty="0" smtClean="0"/>
              <a:t>11 = one </a:t>
            </a:r>
            <a:r>
              <a:rPr lang="en-US" b="1" dirty="0" err="1" smtClean="0"/>
              <a:t>one</a:t>
            </a:r>
            <a:r>
              <a:rPr lang="en-US" b="1" dirty="0" smtClean="0"/>
              <a:t> (not eleven)</a:t>
            </a:r>
          </a:p>
          <a:p>
            <a:r>
              <a:rPr lang="en-US" b="1" dirty="0" smtClean="0"/>
              <a:t>46 = four six (not forty six )</a:t>
            </a:r>
            <a:endParaRPr lang="en-IN" b="1" dirty="0"/>
          </a:p>
        </p:txBody>
      </p:sp>
      <p:sp>
        <p:nvSpPr>
          <p:cNvPr id="17" name="Title 1"/>
          <p:cNvSpPr>
            <a:spLocks noGrp="1"/>
          </p:cNvSpPr>
          <p:nvPr>
            <p:ph type="title"/>
          </p:nvPr>
        </p:nvSpPr>
        <p:spPr>
          <a:xfrm>
            <a:off x="457200" y="-24"/>
            <a:ext cx="8229600" cy="1143000"/>
          </a:xfrm>
          <a:solidFill>
            <a:schemeClr val="accent1"/>
          </a:solidFill>
        </p:spPr>
        <p:txBody>
          <a:bodyPr/>
          <a:lstStyle/>
          <a:p>
            <a:r>
              <a:rPr lang="en-US" dirty="0" smtClean="0"/>
              <a:t>Permanent  teeth</a:t>
            </a:r>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E:\Users\Dr.Shudhanshu Dixit\Pictures\imagesCA2O8N4M.jpg"/>
          <p:cNvPicPr>
            <a:picLocks noGrp="1" noChangeAspect="1" noChangeArrowheads="1"/>
          </p:cNvPicPr>
          <p:nvPr>
            <p:ph idx="1"/>
          </p:nvPr>
        </p:nvPicPr>
        <p:blipFill>
          <a:blip r:embed="rId2"/>
          <a:srcRect/>
          <a:stretch>
            <a:fillRect/>
          </a:stretch>
        </p:blipFill>
        <p:spPr bwMode="auto">
          <a:xfrm>
            <a:off x="500034" y="357166"/>
            <a:ext cx="3214710" cy="5867814"/>
          </a:xfrm>
          <a:prstGeom prst="rect">
            <a:avLst/>
          </a:prstGeom>
          <a:noFill/>
        </p:spPr>
      </p:pic>
      <p:sp>
        <p:nvSpPr>
          <p:cNvPr id="4" name="Rectangle 3"/>
          <p:cNvSpPr/>
          <p:nvPr/>
        </p:nvSpPr>
        <p:spPr>
          <a:xfrm>
            <a:off x="4714876" y="2500306"/>
            <a:ext cx="2012089" cy="1862048"/>
          </a:xfrm>
          <a:prstGeom prst="rect">
            <a:avLst/>
          </a:prstGeom>
        </p:spPr>
        <p:txBody>
          <a:bodyPr wrap="none">
            <a:spAutoFit/>
          </a:bodyPr>
          <a:lstStyle/>
          <a:p>
            <a:r>
              <a:rPr lang="en-US" sz="11500" b="1" dirty="0" smtClean="0"/>
              <a:t>34 </a:t>
            </a:r>
            <a:endParaRPr lang="en-IN" sz="11500" dirty="0"/>
          </a:p>
        </p:txBody>
      </p:sp>
      <p:sp>
        <p:nvSpPr>
          <p:cNvPr id="5" name="Oval 4"/>
          <p:cNvSpPr/>
          <p:nvPr/>
        </p:nvSpPr>
        <p:spPr>
          <a:xfrm>
            <a:off x="4643438" y="2857496"/>
            <a:ext cx="1000132" cy="128588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5572132" y="2857496"/>
            <a:ext cx="1000132" cy="128588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rot="5400000" flipH="1" flipV="1">
            <a:off x="4714876" y="2428074"/>
            <a:ext cx="85725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rot="5400000">
            <a:off x="5545937" y="4669641"/>
            <a:ext cx="1061252" cy="8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4572000" y="1643050"/>
            <a:ext cx="1675010" cy="369332"/>
          </a:xfrm>
          <a:prstGeom prst="rect">
            <a:avLst/>
          </a:prstGeom>
          <a:noFill/>
        </p:spPr>
        <p:txBody>
          <a:bodyPr wrap="none" rtlCol="0">
            <a:spAutoFit/>
          </a:bodyPr>
          <a:lstStyle/>
          <a:p>
            <a:r>
              <a:rPr lang="en-US" dirty="0" smtClean="0"/>
              <a:t>Left </a:t>
            </a:r>
            <a:r>
              <a:rPr lang="en-US" dirty="0" err="1" smtClean="0"/>
              <a:t>mandibular</a:t>
            </a:r>
            <a:endParaRPr lang="en-IN" dirty="0"/>
          </a:p>
        </p:txBody>
      </p:sp>
      <p:sp>
        <p:nvSpPr>
          <p:cNvPr id="12" name="TextBox 11"/>
          <p:cNvSpPr txBox="1"/>
          <p:nvPr/>
        </p:nvSpPr>
        <p:spPr>
          <a:xfrm>
            <a:off x="5325882" y="5202808"/>
            <a:ext cx="1329275" cy="369332"/>
          </a:xfrm>
          <a:prstGeom prst="rect">
            <a:avLst/>
          </a:prstGeom>
          <a:noFill/>
        </p:spPr>
        <p:txBody>
          <a:bodyPr wrap="none" rtlCol="0">
            <a:spAutoFit/>
          </a:bodyPr>
          <a:lstStyle/>
          <a:p>
            <a:r>
              <a:rPr lang="en-US" dirty="0" smtClean="0"/>
              <a:t>1</a:t>
            </a:r>
            <a:r>
              <a:rPr lang="en-US" baseline="30000" dirty="0" smtClean="0"/>
              <a:t>st</a:t>
            </a:r>
            <a:r>
              <a:rPr lang="en-US" dirty="0" smtClean="0"/>
              <a:t> premolar</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472518" cy="4525963"/>
          </a:xfrm>
        </p:spPr>
        <p:txBody>
          <a:bodyPr>
            <a:normAutofit fontScale="85000" lnSpcReduction="10000"/>
          </a:bodyPr>
          <a:lstStyle/>
          <a:p>
            <a:r>
              <a:rPr lang="en-IN" dirty="0" smtClean="0"/>
              <a:t>The maxillary right quadrant is assigned the number 5</a:t>
            </a:r>
          </a:p>
          <a:p>
            <a:r>
              <a:rPr lang="en-IN" dirty="0" smtClean="0"/>
              <a:t>The maxillary left quadrant is assigned the number 6</a:t>
            </a:r>
          </a:p>
          <a:p>
            <a:r>
              <a:rPr lang="en-IN" dirty="0" smtClean="0"/>
              <a:t>The </a:t>
            </a:r>
            <a:r>
              <a:rPr lang="en-IN" dirty="0" err="1" smtClean="0"/>
              <a:t>mandibular</a:t>
            </a:r>
            <a:r>
              <a:rPr lang="en-IN" dirty="0" smtClean="0"/>
              <a:t> left quadrant is assigned the number 7 </a:t>
            </a:r>
          </a:p>
          <a:p>
            <a:r>
              <a:rPr lang="en-IN" dirty="0" smtClean="0"/>
              <a:t>The </a:t>
            </a:r>
            <a:r>
              <a:rPr lang="en-IN" dirty="0" err="1" smtClean="0"/>
              <a:t>mandibular</a:t>
            </a:r>
            <a:r>
              <a:rPr lang="en-IN" dirty="0" smtClean="0"/>
              <a:t> right quadrant is assigned the number 8</a:t>
            </a:r>
          </a:p>
          <a:p>
            <a:pPr>
              <a:buNone/>
            </a:pPr>
            <a:endParaRPr lang="en-IN" dirty="0" smtClean="0"/>
          </a:p>
          <a:p>
            <a:r>
              <a:rPr lang="en-IN" dirty="0" smtClean="0"/>
              <a:t>The teeth within each quadrant are assigned a number from 1 through 8</a:t>
            </a:r>
          </a:p>
          <a:p>
            <a:endParaRPr lang="en-US" dirty="0" smtClean="0"/>
          </a:p>
          <a:p>
            <a:r>
              <a:rPr lang="en-IN" dirty="0" smtClean="0"/>
              <a:t>1 = central incisor </a:t>
            </a:r>
          </a:p>
          <a:p>
            <a:r>
              <a:rPr lang="en-IN" dirty="0" smtClean="0"/>
              <a:t>8 = third molar</a:t>
            </a:r>
          </a:p>
          <a:p>
            <a:endParaRPr lang="en-IN" dirty="0"/>
          </a:p>
        </p:txBody>
      </p:sp>
      <p:sp>
        <p:nvSpPr>
          <p:cNvPr id="4" name="Title 1"/>
          <p:cNvSpPr txBox="1">
            <a:spLocks/>
          </p:cNvSpPr>
          <p:nvPr/>
        </p:nvSpPr>
        <p:spPr>
          <a:xfrm>
            <a:off x="609600" y="21429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FDI for DECIDUOUS</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teeth</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2428860" y="1428736"/>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5400000">
            <a:off x="2429654" y="428546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5400000">
            <a:off x="4358480" y="4356900"/>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4358480" y="1427942"/>
            <a:ext cx="1428760"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0800000" flipV="1">
            <a:off x="1571604" y="2143116"/>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10800000" flipV="1">
            <a:off x="1571604" y="3571876"/>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flipV="1">
            <a:off x="5072066" y="3643314"/>
            <a:ext cx="1562112" cy="9524"/>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10800000" flipV="1">
            <a:off x="5081590" y="2143116"/>
            <a:ext cx="1562112" cy="9524"/>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928794" y="1071546"/>
            <a:ext cx="1000132" cy="646331"/>
          </a:xfrm>
          <a:prstGeom prst="rect">
            <a:avLst/>
          </a:prstGeom>
          <a:noFill/>
        </p:spPr>
        <p:txBody>
          <a:bodyPr wrap="square" rtlCol="0">
            <a:spAutoFit/>
          </a:bodyPr>
          <a:lstStyle/>
          <a:p>
            <a:r>
              <a:rPr lang="en-US" sz="3600" b="1" dirty="0" smtClean="0"/>
              <a:t>5</a:t>
            </a:r>
            <a:endParaRPr lang="en-IN" sz="3600" b="1" dirty="0"/>
          </a:p>
        </p:txBody>
      </p:sp>
      <p:sp>
        <p:nvSpPr>
          <p:cNvPr id="13" name="TextBox 12"/>
          <p:cNvSpPr txBox="1"/>
          <p:nvPr/>
        </p:nvSpPr>
        <p:spPr>
          <a:xfrm>
            <a:off x="1857356" y="4000504"/>
            <a:ext cx="1000132" cy="646331"/>
          </a:xfrm>
          <a:prstGeom prst="rect">
            <a:avLst/>
          </a:prstGeom>
          <a:noFill/>
        </p:spPr>
        <p:txBody>
          <a:bodyPr wrap="square" rtlCol="0">
            <a:spAutoFit/>
          </a:bodyPr>
          <a:lstStyle/>
          <a:p>
            <a:r>
              <a:rPr lang="en-US" sz="3600" b="1" dirty="0" smtClean="0"/>
              <a:t>8</a:t>
            </a:r>
            <a:endParaRPr lang="en-IN" sz="3600" b="1" dirty="0"/>
          </a:p>
        </p:txBody>
      </p:sp>
      <p:sp>
        <p:nvSpPr>
          <p:cNvPr id="14" name="TextBox 13"/>
          <p:cNvSpPr txBox="1"/>
          <p:nvPr/>
        </p:nvSpPr>
        <p:spPr>
          <a:xfrm>
            <a:off x="5357818" y="1142984"/>
            <a:ext cx="1000132" cy="646331"/>
          </a:xfrm>
          <a:prstGeom prst="rect">
            <a:avLst/>
          </a:prstGeom>
          <a:noFill/>
        </p:spPr>
        <p:txBody>
          <a:bodyPr wrap="square" rtlCol="0">
            <a:spAutoFit/>
          </a:bodyPr>
          <a:lstStyle/>
          <a:p>
            <a:r>
              <a:rPr lang="en-US" sz="3600" b="1" dirty="0" smtClean="0"/>
              <a:t>6</a:t>
            </a:r>
            <a:endParaRPr lang="en-IN" sz="3600" b="1" dirty="0"/>
          </a:p>
        </p:txBody>
      </p:sp>
      <p:sp>
        <p:nvSpPr>
          <p:cNvPr id="15" name="TextBox 14"/>
          <p:cNvSpPr txBox="1"/>
          <p:nvPr/>
        </p:nvSpPr>
        <p:spPr>
          <a:xfrm>
            <a:off x="5357818" y="4000504"/>
            <a:ext cx="1000132" cy="646331"/>
          </a:xfrm>
          <a:prstGeom prst="rect">
            <a:avLst/>
          </a:prstGeom>
          <a:noFill/>
        </p:spPr>
        <p:txBody>
          <a:bodyPr wrap="square" rtlCol="0">
            <a:spAutoFit/>
          </a:bodyPr>
          <a:lstStyle/>
          <a:p>
            <a:r>
              <a:rPr lang="en-US" sz="3600" b="1" dirty="0" smtClean="0"/>
              <a:t>7</a:t>
            </a:r>
            <a:endParaRPr lang="en-IN" sz="3600" b="1" dirty="0"/>
          </a:p>
        </p:txBody>
      </p:sp>
      <p:sp>
        <p:nvSpPr>
          <p:cNvPr id="16" name="Title 1"/>
          <p:cNvSpPr>
            <a:spLocks noGrp="1"/>
          </p:cNvSpPr>
          <p:nvPr>
            <p:ph type="title"/>
          </p:nvPr>
        </p:nvSpPr>
        <p:spPr>
          <a:xfrm>
            <a:off x="457200" y="-24"/>
            <a:ext cx="8229600" cy="642942"/>
          </a:xfrm>
          <a:solidFill>
            <a:schemeClr val="accent1"/>
          </a:solidFill>
        </p:spPr>
        <p:txBody>
          <a:bodyPr>
            <a:normAutofit fontScale="90000"/>
          </a:bodyPr>
          <a:lstStyle/>
          <a:p>
            <a:r>
              <a:rPr lang="en-US" b="1" dirty="0" smtClean="0"/>
              <a:t>Deciduous teeth</a:t>
            </a:r>
            <a:endParaRPr lang="en-IN"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7158" y="1428736"/>
            <a:ext cx="6143668" cy="461665"/>
          </a:xfrm>
          <a:prstGeom prst="rect">
            <a:avLst/>
          </a:prstGeom>
          <a:noFill/>
        </p:spPr>
        <p:txBody>
          <a:bodyPr wrap="square" rtlCol="0">
            <a:spAutoFit/>
          </a:bodyPr>
          <a:lstStyle/>
          <a:p>
            <a:r>
              <a:rPr lang="en-US" sz="2400" b="1" dirty="0" smtClean="0"/>
              <a:t>55  54  53  52  51</a:t>
            </a:r>
            <a:endParaRPr lang="en-IN" sz="2400" b="1" dirty="0"/>
          </a:p>
        </p:txBody>
      </p:sp>
      <p:sp>
        <p:nvSpPr>
          <p:cNvPr id="13" name="TextBox 12"/>
          <p:cNvSpPr txBox="1"/>
          <p:nvPr/>
        </p:nvSpPr>
        <p:spPr>
          <a:xfrm>
            <a:off x="357158" y="3929066"/>
            <a:ext cx="6572296" cy="461665"/>
          </a:xfrm>
          <a:prstGeom prst="rect">
            <a:avLst/>
          </a:prstGeom>
          <a:noFill/>
        </p:spPr>
        <p:txBody>
          <a:bodyPr wrap="square" rtlCol="0">
            <a:spAutoFit/>
          </a:bodyPr>
          <a:lstStyle/>
          <a:p>
            <a:r>
              <a:rPr lang="en-US" sz="2400" b="1" dirty="0" smtClean="0"/>
              <a:t>85  84  83  82  81  </a:t>
            </a:r>
            <a:endParaRPr lang="en-IN" sz="2400" b="1" dirty="0"/>
          </a:p>
        </p:txBody>
      </p:sp>
      <p:sp>
        <p:nvSpPr>
          <p:cNvPr id="14" name="TextBox 13"/>
          <p:cNvSpPr txBox="1"/>
          <p:nvPr/>
        </p:nvSpPr>
        <p:spPr>
          <a:xfrm>
            <a:off x="5000596" y="1428736"/>
            <a:ext cx="4143404" cy="461665"/>
          </a:xfrm>
          <a:prstGeom prst="rect">
            <a:avLst/>
          </a:prstGeom>
          <a:noFill/>
        </p:spPr>
        <p:txBody>
          <a:bodyPr wrap="square" rtlCol="0">
            <a:spAutoFit/>
          </a:bodyPr>
          <a:lstStyle/>
          <a:p>
            <a:r>
              <a:rPr lang="en-US" sz="2400" b="1" dirty="0" smtClean="0"/>
              <a:t>61  62  63  64  65</a:t>
            </a:r>
            <a:endParaRPr lang="en-IN" sz="2400" b="1" dirty="0"/>
          </a:p>
        </p:txBody>
      </p:sp>
      <p:sp>
        <p:nvSpPr>
          <p:cNvPr id="15" name="TextBox 14"/>
          <p:cNvSpPr txBox="1"/>
          <p:nvPr/>
        </p:nvSpPr>
        <p:spPr>
          <a:xfrm>
            <a:off x="5072066" y="4000504"/>
            <a:ext cx="5000660" cy="461665"/>
          </a:xfrm>
          <a:prstGeom prst="rect">
            <a:avLst/>
          </a:prstGeom>
          <a:noFill/>
        </p:spPr>
        <p:txBody>
          <a:bodyPr wrap="square" rtlCol="0">
            <a:spAutoFit/>
          </a:bodyPr>
          <a:lstStyle/>
          <a:p>
            <a:r>
              <a:rPr lang="en-US" sz="2400" b="1" dirty="0" smtClean="0"/>
              <a:t>71  72  73  74  75</a:t>
            </a:r>
            <a:endParaRPr lang="en-IN" sz="2400" b="1" dirty="0"/>
          </a:p>
        </p:txBody>
      </p:sp>
      <p:sp>
        <p:nvSpPr>
          <p:cNvPr id="16" name="TextBox 15"/>
          <p:cNvSpPr txBox="1"/>
          <p:nvPr/>
        </p:nvSpPr>
        <p:spPr>
          <a:xfrm>
            <a:off x="1142976" y="5286388"/>
            <a:ext cx="4364977" cy="1200329"/>
          </a:xfrm>
          <a:prstGeom prst="rect">
            <a:avLst/>
          </a:prstGeom>
          <a:noFill/>
        </p:spPr>
        <p:txBody>
          <a:bodyPr wrap="none" rtlCol="0">
            <a:spAutoFit/>
          </a:bodyPr>
          <a:lstStyle/>
          <a:p>
            <a:r>
              <a:rPr lang="en-US" b="1" dirty="0" smtClean="0"/>
              <a:t>The two digits have to be spelled separately</a:t>
            </a:r>
          </a:p>
          <a:p>
            <a:endParaRPr lang="en-US" b="1" dirty="0" smtClean="0"/>
          </a:p>
          <a:p>
            <a:r>
              <a:rPr lang="en-US" b="1" dirty="0" smtClean="0"/>
              <a:t>51 = five one (not fifty one)</a:t>
            </a:r>
          </a:p>
          <a:p>
            <a:r>
              <a:rPr lang="en-US" b="1" dirty="0" smtClean="0"/>
              <a:t>75 = seven five (not </a:t>
            </a:r>
            <a:r>
              <a:rPr lang="en-US" b="1" smtClean="0"/>
              <a:t>seventy five </a:t>
            </a:r>
            <a:r>
              <a:rPr lang="en-US" b="1" dirty="0" smtClean="0"/>
              <a:t>)</a:t>
            </a:r>
            <a:endParaRPr lang="en-IN"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E:\Users\Dr.Shudhanshu Dixit\Pictures\imagesCAGRWZZA.jpg"/>
          <p:cNvPicPr>
            <a:picLocks noGrp="1" noChangeAspect="1" noChangeArrowheads="1"/>
          </p:cNvPicPr>
          <p:nvPr>
            <p:ph idx="1"/>
          </p:nvPr>
        </p:nvPicPr>
        <p:blipFill>
          <a:blip r:embed="rId2">
            <a:lum bright="-20000" contrast="20000"/>
          </a:blip>
          <a:srcRect/>
          <a:stretch>
            <a:fillRect/>
          </a:stretch>
        </p:blipFill>
        <p:spPr bwMode="auto">
          <a:xfrm>
            <a:off x="428596" y="214290"/>
            <a:ext cx="6643710" cy="66437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28670"/>
            <a:ext cx="8229600" cy="5197493"/>
          </a:xfrm>
        </p:spPr>
        <p:txBody>
          <a:bodyPr>
            <a:normAutofit/>
          </a:bodyPr>
          <a:lstStyle/>
          <a:p>
            <a:pPr>
              <a:buNone/>
            </a:pPr>
            <a:r>
              <a:rPr lang="en-US" b="1" dirty="0" smtClean="0"/>
              <a:t>Enamel </a:t>
            </a:r>
            <a:endParaRPr lang="en-US" b="1" dirty="0"/>
          </a:p>
          <a:p>
            <a:r>
              <a:rPr lang="en-US" dirty="0" smtClean="0"/>
              <a:t>Hardest substance of human body</a:t>
            </a:r>
          </a:p>
          <a:p>
            <a:r>
              <a:rPr lang="en-US" dirty="0" smtClean="0"/>
              <a:t>Protective covering over the tooth crown</a:t>
            </a:r>
          </a:p>
          <a:p>
            <a:r>
              <a:rPr lang="en-US" dirty="0" smtClean="0"/>
              <a:t>Not present in root portion</a:t>
            </a:r>
          </a:p>
          <a:p>
            <a:endParaRPr lang="en-US" dirty="0"/>
          </a:p>
          <a:p>
            <a:pPr>
              <a:buNone/>
            </a:pPr>
            <a:r>
              <a:rPr lang="en-US" b="1" dirty="0" smtClean="0"/>
              <a:t>Dentin</a:t>
            </a:r>
          </a:p>
          <a:p>
            <a:r>
              <a:rPr lang="en-US" dirty="0" smtClean="0"/>
              <a:t>Forms the major bulk of tooth</a:t>
            </a:r>
          </a:p>
          <a:p>
            <a:r>
              <a:rPr lang="en-US" dirty="0" smtClean="0"/>
              <a:t>Present both in crown &amp; root portion</a:t>
            </a:r>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E:\Users\Dr.Shudhanshu Dixit\Desktop\20140813_102131.jpg"/>
          <p:cNvPicPr>
            <a:picLocks noGrp="1" noChangeAspect="1" noChangeArrowheads="1"/>
          </p:cNvPicPr>
          <p:nvPr>
            <p:ph idx="1"/>
          </p:nvPr>
        </p:nvPicPr>
        <p:blipFill>
          <a:blip r:embed="rId2">
            <a:lum bright="20000" contrast="40000"/>
          </a:blip>
          <a:srcRect l="42552" t="15275" r="12210" b="8962"/>
          <a:stretch>
            <a:fillRect/>
          </a:stretch>
        </p:blipFill>
        <p:spPr bwMode="auto">
          <a:xfrm rot="5400000">
            <a:off x="1102791" y="-1174253"/>
            <a:ext cx="6938418" cy="9144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Summary/take </a:t>
            </a:r>
            <a:r>
              <a:rPr lang="en-US" smtClean="0"/>
              <a:t>home message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conclusion, this chapter presented an overview of tooth morphology. First, nomenclature was defined and then tooth numbering systems were described. After this, the anatomy of the crown and root, as well as explanations of the tooth surfaces and ridges were presented.  In order to grasp the morphology of the human tooth, it is necessary to understand the stages of tooth development. These stages give rise to the final morphology of a variety of human teeth with different surfaces and ridges, which are named using an entomologic system, and enumerated using numbering systems. This chapter provides a guide to the various stages of tooth development and the tissue composition of teeth at various stages of development, and provides insight into the vocabulary and numbering systems used to identify and describe human teeth</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FAQs</a:t>
            </a:r>
            <a:endParaRPr lang="en-IN"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fontAlgn="base"/>
            <a:r>
              <a:rPr lang="en-US" sz="2800" b="1" dirty="0" smtClean="0"/>
              <a:t>Mention about parts and structure of tooth </a:t>
            </a:r>
          </a:p>
          <a:p>
            <a:pPr fontAlgn="base"/>
            <a:endParaRPr lang="en-US" sz="2800" b="1" dirty="0" smtClean="0"/>
          </a:p>
          <a:p>
            <a:pPr fontAlgn="base"/>
            <a:r>
              <a:rPr lang="en-US" sz="2800" b="1" dirty="0" smtClean="0"/>
              <a:t>Write in detail about different classes of teeth</a:t>
            </a:r>
          </a:p>
          <a:p>
            <a:pPr fontAlgn="base"/>
            <a:endParaRPr lang="en-US" sz="2800" b="1" dirty="0" smtClean="0"/>
          </a:p>
          <a:p>
            <a:pPr fontAlgn="base"/>
            <a:r>
              <a:rPr lang="en-US" sz="2800" b="1" dirty="0" smtClean="0"/>
              <a:t>Functions of teeth (in general)</a:t>
            </a:r>
          </a:p>
          <a:p>
            <a:pPr fontAlgn="base"/>
            <a:endParaRPr lang="en-US" sz="2800" b="1" dirty="0" smtClean="0"/>
          </a:p>
          <a:p>
            <a:pPr fontAlgn="base"/>
            <a:r>
              <a:rPr lang="en-US" sz="2800" b="1" dirty="0" smtClean="0"/>
              <a:t>Functions of specific class of teeth (incisor, canine, premolar, molar)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274638"/>
            <a:ext cx="8229600" cy="11430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rPr>
              <a:t>References</a:t>
            </a:r>
            <a:endParaRPr kumimoji="0" lang="en-US" sz="4200" b="0" i="0" u="none" strike="noStrike" kern="1200" cap="none" spc="-100" normalizeH="0" baseline="0" noProof="0" dirty="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endParaRPr>
          </a:p>
        </p:txBody>
      </p:sp>
      <p:sp>
        <p:nvSpPr>
          <p:cNvPr id="5" name="Content Placeholder 2"/>
          <p:cNvSpPr txBox="1">
            <a:spLocks/>
          </p:cNvSpPr>
          <p:nvPr/>
        </p:nvSpPr>
        <p:spPr>
          <a:xfrm>
            <a:off x="457200" y="1600200"/>
            <a:ext cx="8229600" cy="470916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Bhaskar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Orban’s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,Oral Histology and embryology. 11</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 Mosby 1998</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Neville BW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Damm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DD ,Allen CM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Bouquot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JE . Oral and maxillofacial pathology , 2</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nd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 .Philadelphia W.B. Saunders ;2002</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Richard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Tencate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Oral Histology development ,structure and function . 5</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 ,1998</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Carranza F.A., Michael G. Newman . Clinical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periodontology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8,9,10</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edition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332037"/>
            <a:ext cx="8229600" cy="4525963"/>
          </a:xfrm>
        </p:spPr>
        <p:txBody>
          <a:bodyPr>
            <a:normAutofit/>
          </a:bodyPr>
          <a:lstStyle/>
          <a:p>
            <a:pPr algn="ctr">
              <a:buNone/>
            </a:pPr>
            <a:r>
              <a:rPr lang="en-US" sz="11500" dirty="0" smtClean="0"/>
              <a:t>THANKYOU</a:t>
            </a:r>
            <a:endParaRPr lang="en-US" sz="1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00108"/>
            <a:ext cx="8229600" cy="5126055"/>
          </a:xfrm>
        </p:spPr>
        <p:txBody>
          <a:bodyPr>
            <a:normAutofit fontScale="92500" lnSpcReduction="20000"/>
          </a:bodyPr>
          <a:lstStyle/>
          <a:p>
            <a:pPr>
              <a:buNone/>
            </a:pPr>
            <a:r>
              <a:rPr lang="en-US" b="1" dirty="0" err="1" smtClean="0"/>
              <a:t>Cementum</a:t>
            </a:r>
            <a:r>
              <a:rPr lang="en-US" b="1" dirty="0" smtClean="0"/>
              <a:t> </a:t>
            </a:r>
          </a:p>
          <a:p>
            <a:r>
              <a:rPr lang="en-US" dirty="0" smtClean="0"/>
              <a:t>Hard </a:t>
            </a:r>
            <a:r>
              <a:rPr lang="en-US" dirty="0" err="1" smtClean="0"/>
              <a:t>avascular</a:t>
            </a:r>
            <a:r>
              <a:rPr lang="en-US" dirty="0" smtClean="0"/>
              <a:t> tissue</a:t>
            </a:r>
          </a:p>
          <a:p>
            <a:r>
              <a:rPr lang="en-US" dirty="0" smtClean="0"/>
              <a:t>Covers root portion of tooth</a:t>
            </a:r>
          </a:p>
          <a:p>
            <a:endParaRPr lang="en-US" dirty="0"/>
          </a:p>
          <a:p>
            <a:pPr>
              <a:buNone/>
            </a:pPr>
            <a:r>
              <a:rPr lang="en-US" b="1" dirty="0" smtClean="0"/>
              <a:t>Pulp</a:t>
            </a:r>
          </a:p>
          <a:p>
            <a:r>
              <a:rPr lang="en-US" dirty="0" smtClean="0"/>
              <a:t>Specialized connective tissue that carries blood &amp; nerve supply to the tooth</a:t>
            </a:r>
          </a:p>
          <a:p>
            <a:r>
              <a:rPr lang="en-US" dirty="0" smtClean="0"/>
              <a:t>Protected by rigid dentin walls all around it</a:t>
            </a:r>
          </a:p>
          <a:p>
            <a:r>
              <a:rPr lang="en-US" dirty="0" smtClean="0"/>
              <a:t>2 parts :</a:t>
            </a:r>
          </a:p>
          <a:p>
            <a:pPr>
              <a:buNone/>
            </a:pPr>
            <a:r>
              <a:rPr lang="en-US" dirty="0"/>
              <a:t>		</a:t>
            </a:r>
            <a:r>
              <a:rPr lang="en-US" dirty="0" smtClean="0"/>
              <a:t>	pulp chamber (present in crown)</a:t>
            </a:r>
          </a:p>
          <a:p>
            <a:pPr>
              <a:buNone/>
            </a:pPr>
            <a:r>
              <a:rPr lang="en-US" dirty="0"/>
              <a:t>	</a:t>
            </a:r>
            <a:r>
              <a:rPr lang="en-US" dirty="0" smtClean="0"/>
              <a:t>		root canal (present in root)</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1747</Words>
  <Application>Microsoft Office PowerPoint</Application>
  <PresentationFormat>On-screen Show (4:3)</PresentationFormat>
  <Paragraphs>498</Paragraphs>
  <Slides>84</Slides>
  <Notes>9</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Slide 1</vt:lpstr>
      <vt:lpstr>Slide 2</vt:lpstr>
      <vt:lpstr>Contents </vt:lpstr>
      <vt:lpstr>Parts of tooth </vt:lpstr>
      <vt:lpstr>Slide 5</vt:lpstr>
      <vt:lpstr> Structure of tooth </vt:lpstr>
      <vt:lpstr>Slide 7</vt:lpstr>
      <vt:lpstr>Slide 8</vt:lpstr>
      <vt:lpstr>Slide 9</vt:lpstr>
      <vt:lpstr>Slide 10</vt:lpstr>
      <vt:lpstr>Dentitions in humans </vt:lpstr>
      <vt:lpstr> Primary (or) Deciduous dentition </vt:lpstr>
      <vt:lpstr>Slide 13</vt:lpstr>
      <vt:lpstr> Secondary (or) Permanent dentition </vt:lpstr>
      <vt:lpstr>Slide 15</vt:lpstr>
      <vt:lpstr>Classes of teeth</vt:lpstr>
      <vt:lpstr>Slide 17</vt:lpstr>
      <vt:lpstr>Slide 18</vt:lpstr>
      <vt:lpstr>Function :</vt:lpstr>
      <vt:lpstr>Slide 20</vt:lpstr>
      <vt:lpstr>Functions :</vt:lpstr>
      <vt:lpstr>Slide 22</vt:lpstr>
      <vt:lpstr>Slide 23</vt:lpstr>
      <vt:lpstr>Functions   </vt:lpstr>
      <vt:lpstr>Types of teeth in human dentition</vt:lpstr>
      <vt:lpstr>Slide 26</vt:lpstr>
      <vt:lpstr>Slide 27</vt:lpstr>
      <vt:lpstr>Slide 28</vt:lpstr>
      <vt:lpstr>Arrangement in dental arches</vt:lpstr>
      <vt:lpstr>Slide 30</vt:lpstr>
      <vt:lpstr>Slide 31</vt:lpstr>
      <vt:lpstr>Slide 32</vt:lpstr>
      <vt:lpstr>Dental Arches and Quadrants</vt:lpstr>
      <vt:lpstr>Dental Arches and Quadrants</vt:lpstr>
      <vt:lpstr>Dental Arches and Quadrants</vt:lpstr>
      <vt:lpstr>Dental Arches and Quadrants</vt:lpstr>
      <vt:lpstr>Surfaces of teeth</vt:lpstr>
      <vt:lpstr>Slide 38</vt:lpstr>
      <vt:lpstr>Slide 39</vt:lpstr>
      <vt:lpstr>Slide 40</vt:lpstr>
      <vt:lpstr>Slide 41</vt:lpstr>
      <vt:lpstr>Occlusal surfaces = only in premolars &amp; molars Incisal surfaces = only in incisors &amp; canines</vt:lpstr>
      <vt:lpstr>Slide 43</vt:lpstr>
      <vt:lpstr>Slide 44</vt:lpstr>
      <vt:lpstr>Tooth Numbering Systems</vt:lpstr>
      <vt:lpstr>Slide 46</vt:lpstr>
      <vt:lpstr>Slide 47</vt:lpstr>
      <vt:lpstr>RIGHT                            LEFT</vt:lpstr>
      <vt:lpstr>Slide 49</vt:lpstr>
      <vt:lpstr>Universal Numbering System/National  Numbering System </vt:lpstr>
      <vt:lpstr>Universal/National Numbering System for (Deciduous or Primary Teeth)</vt:lpstr>
      <vt:lpstr>Slide 52</vt:lpstr>
      <vt:lpstr>Slide 53</vt:lpstr>
      <vt:lpstr>Slide 54</vt:lpstr>
      <vt:lpstr>Primary Teeth (Dental arch)</vt:lpstr>
      <vt:lpstr>Universal/National Numbering System for ( Permanent Teeth )</vt:lpstr>
      <vt:lpstr>Slide 57</vt:lpstr>
      <vt:lpstr>Slide 58</vt:lpstr>
      <vt:lpstr>Slide 59</vt:lpstr>
      <vt:lpstr>Slide 60</vt:lpstr>
      <vt:lpstr> Palmer Notation Numbering System </vt:lpstr>
      <vt:lpstr>Deciduous teeth</vt:lpstr>
      <vt:lpstr>Slide 63</vt:lpstr>
      <vt:lpstr>Slide 64</vt:lpstr>
      <vt:lpstr>RIGHT                     LEFT</vt:lpstr>
      <vt:lpstr>Slide 66</vt:lpstr>
      <vt:lpstr>Permanent  teeth</vt:lpstr>
      <vt:lpstr>Slide 68</vt:lpstr>
      <vt:lpstr>Slide 69</vt:lpstr>
      <vt:lpstr>Slide 70</vt:lpstr>
      <vt:lpstr>Federation Dentaire Internationale Numbering System (FDI).</vt:lpstr>
      <vt:lpstr>Slide 72</vt:lpstr>
      <vt:lpstr>Permanent  teeth</vt:lpstr>
      <vt:lpstr>Permanent  teeth</vt:lpstr>
      <vt:lpstr>Slide 75</vt:lpstr>
      <vt:lpstr>Slide 76</vt:lpstr>
      <vt:lpstr>Deciduous teeth</vt:lpstr>
      <vt:lpstr>Slide 78</vt:lpstr>
      <vt:lpstr>Slide 79</vt:lpstr>
      <vt:lpstr>Slide 80</vt:lpstr>
      <vt:lpstr>Summary/take home message </vt:lpstr>
      <vt:lpstr>FAQs</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Anatomy of Tooth</dc:title>
  <dc:creator>Dr. Sudhanshu Dixit</dc:creator>
  <cp:lastModifiedBy>OP</cp:lastModifiedBy>
  <cp:revision>53</cp:revision>
  <dcterms:created xsi:type="dcterms:W3CDTF">2013-09-11T10:03:40Z</dcterms:created>
  <dcterms:modified xsi:type="dcterms:W3CDTF">2023-03-03T10:09:36Z</dcterms:modified>
</cp:coreProperties>
</file>